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8.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5.xml" ContentType="application/vnd.openxmlformats-officedocument.presentationml.notesSlide+xml"/>
  <Override PartName="/ppt/charts/chart11.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6.xml" ContentType="application/vnd.openxmlformats-officedocument.presentationml.notesSlid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7.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8" r:id="rId1"/>
  </p:sldMasterIdLst>
  <p:notesMasterIdLst>
    <p:notesMasterId r:id="rId16"/>
  </p:notesMasterIdLst>
  <p:sldIdLst>
    <p:sldId id="256" r:id="rId2"/>
    <p:sldId id="278" r:id="rId3"/>
    <p:sldId id="279" r:id="rId4"/>
    <p:sldId id="280" r:id="rId5"/>
    <p:sldId id="281" r:id="rId6"/>
    <p:sldId id="282" r:id="rId7"/>
    <p:sldId id="283" r:id="rId8"/>
    <p:sldId id="273" r:id="rId9"/>
    <p:sldId id="265" r:id="rId10"/>
    <p:sldId id="274" r:id="rId11"/>
    <p:sldId id="266" r:id="rId12"/>
    <p:sldId id="276" r:id="rId13"/>
    <p:sldId id="275" r:id="rId14"/>
    <p:sldId id="277" r:id="rId15"/>
  </p:sldIdLst>
  <p:sldSz cx="10080625" cy="7559675"/>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FF"/>
    <a:srgbClr val="0000FF"/>
    <a:srgbClr val="052F61"/>
    <a:srgbClr val="0A304A"/>
    <a:srgbClr val="EAEAEA"/>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5192B4-65FA-498A-B49A-726CE79486F3}" v="1" dt="2025-05-07T06:25:10.514"/>
  </p1510:revLst>
</p1510:revInfo>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31" autoAdjust="0"/>
  </p:normalViewPr>
  <p:slideViewPr>
    <p:cSldViewPr>
      <p:cViewPr varScale="1">
        <p:scale>
          <a:sx n="75" d="100"/>
          <a:sy n="75" d="100"/>
        </p:scale>
        <p:origin x="629" y="4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9.xml.rels><?xml version="1.0" encoding="UTF-8" standalone="yes"?>
<Relationships xmlns="http://schemas.openxmlformats.org/package/2006/relationships"><Relationship Id="rId3" Type="http://schemas.openxmlformats.org/officeDocument/2006/relationships/oleObject" Target="file:///C:\Users\kevinj\Desktop\Mine\SLFFA%20Stat.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'air export'!$C$2</c:f>
              <c:strCache>
                <c:ptCount val="1"/>
                <c:pt idx="0">
                  <c:v>2020</c:v>
                </c:pt>
              </c:strCache>
            </c:strRef>
          </c:tx>
          <c:spPr>
            <a:ln w="28575" cap="rnd">
              <a:solidFill>
                <a:schemeClr val="accent1"/>
              </a:solidFill>
              <a:round/>
            </a:ln>
            <a:effectLst/>
          </c:spPr>
          <c:marker>
            <c:symbol val="none"/>
          </c:marker>
          <c:cat>
            <c:strRef>
              <c:f>'air export'!$B$3:$B$14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export'!$C$3:$C$14</c:f>
              <c:numCache>
                <c:formatCode>#,##0.00</c:formatCode>
                <c:ptCount val="12"/>
                <c:pt idx="0">
                  <c:v>13279.38</c:v>
                </c:pt>
                <c:pt idx="1">
                  <c:v>13174.61</c:v>
                </c:pt>
                <c:pt idx="2">
                  <c:v>9016.18</c:v>
                </c:pt>
                <c:pt idx="3">
                  <c:v>2440.2199999999998</c:v>
                </c:pt>
                <c:pt idx="4">
                  <c:v>4135.5</c:v>
                </c:pt>
                <c:pt idx="5">
                  <c:v>7876.5</c:v>
                </c:pt>
                <c:pt idx="6">
                  <c:v>6944.16</c:v>
                </c:pt>
                <c:pt idx="7">
                  <c:v>7744.63</c:v>
                </c:pt>
                <c:pt idx="8">
                  <c:v>7733.17</c:v>
                </c:pt>
                <c:pt idx="9">
                  <c:v>7581.66</c:v>
                </c:pt>
                <c:pt idx="10">
                  <c:v>7494.98</c:v>
                </c:pt>
                <c:pt idx="11">
                  <c:v>8597.94</c:v>
                </c:pt>
              </c:numCache>
            </c:numRef>
          </c:val>
          <c:smooth val="0"/>
          <c:extLst>
            <c:ext xmlns:c16="http://schemas.microsoft.com/office/drawing/2014/chart" uri="{C3380CC4-5D6E-409C-BE32-E72D297353CC}">
              <c16:uniqueId val="{00000000-FCD4-4C00-AC2F-2F8F964C94B3}"/>
            </c:ext>
          </c:extLst>
        </c:ser>
        <c:ser>
          <c:idx val="1"/>
          <c:order val="1"/>
          <c:tx>
            <c:strRef>
              <c:f>'air export'!$D$2</c:f>
              <c:strCache>
                <c:ptCount val="1"/>
                <c:pt idx="0">
                  <c:v>2021</c:v>
                </c:pt>
              </c:strCache>
            </c:strRef>
          </c:tx>
          <c:spPr>
            <a:ln w="28575" cap="rnd">
              <a:solidFill>
                <a:schemeClr val="accent2"/>
              </a:solidFill>
              <a:round/>
            </a:ln>
            <a:effectLst/>
          </c:spPr>
          <c:marker>
            <c:symbol val="none"/>
          </c:marker>
          <c:cat>
            <c:strRef>
              <c:f>'air export'!$B$3:$B$14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export'!$D$3:$D$14</c:f>
              <c:numCache>
                <c:formatCode>#,##0.00</c:formatCode>
                <c:ptCount val="12"/>
                <c:pt idx="0">
                  <c:v>8286.4699999999993</c:v>
                </c:pt>
                <c:pt idx="1">
                  <c:v>8925.35</c:v>
                </c:pt>
                <c:pt idx="2">
                  <c:v>10010.790000000001</c:v>
                </c:pt>
                <c:pt idx="3">
                  <c:v>9101.77</c:v>
                </c:pt>
                <c:pt idx="4">
                  <c:v>8820.02</c:v>
                </c:pt>
                <c:pt idx="5">
                  <c:v>8929.19</c:v>
                </c:pt>
                <c:pt idx="6">
                  <c:v>10624.76</c:v>
                </c:pt>
                <c:pt idx="7">
                  <c:v>11272.76</c:v>
                </c:pt>
                <c:pt idx="8">
                  <c:v>12028</c:v>
                </c:pt>
                <c:pt idx="9">
                  <c:v>13388.62</c:v>
                </c:pt>
                <c:pt idx="10">
                  <c:v>11925.73</c:v>
                </c:pt>
                <c:pt idx="11">
                  <c:v>10795.49</c:v>
                </c:pt>
              </c:numCache>
            </c:numRef>
          </c:val>
          <c:smooth val="0"/>
          <c:extLst>
            <c:ext xmlns:c16="http://schemas.microsoft.com/office/drawing/2014/chart" uri="{C3380CC4-5D6E-409C-BE32-E72D297353CC}">
              <c16:uniqueId val="{00000001-FCD4-4C00-AC2F-2F8F964C94B3}"/>
            </c:ext>
          </c:extLst>
        </c:ser>
        <c:ser>
          <c:idx val="2"/>
          <c:order val="2"/>
          <c:tx>
            <c:strRef>
              <c:f>'air export'!$E$2</c:f>
              <c:strCache>
                <c:ptCount val="1"/>
                <c:pt idx="0">
                  <c:v>2022</c:v>
                </c:pt>
              </c:strCache>
            </c:strRef>
          </c:tx>
          <c:spPr>
            <a:ln w="28575" cap="rnd">
              <a:solidFill>
                <a:schemeClr val="accent3"/>
              </a:solidFill>
              <a:round/>
            </a:ln>
            <a:effectLst/>
          </c:spPr>
          <c:marker>
            <c:symbol val="none"/>
          </c:marker>
          <c:cat>
            <c:strRef>
              <c:f>'air export'!$B$3:$B$14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export'!$E$3:$E$14</c:f>
              <c:numCache>
                <c:formatCode>#,##0.00</c:formatCode>
                <c:ptCount val="12"/>
                <c:pt idx="0">
                  <c:v>10207.39</c:v>
                </c:pt>
                <c:pt idx="1">
                  <c:v>9634.57</c:v>
                </c:pt>
                <c:pt idx="2">
                  <c:v>11235.13</c:v>
                </c:pt>
                <c:pt idx="3">
                  <c:v>10285.85</c:v>
                </c:pt>
                <c:pt idx="4">
                  <c:v>9851.76</c:v>
                </c:pt>
                <c:pt idx="5">
                  <c:v>9576.66</c:v>
                </c:pt>
                <c:pt idx="6">
                  <c:v>7945.45</c:v>
                </c:pt>
                <c:pt idx="7">
                  <c:v>8390.2900000000009</c:v>
                </c:pt>
                <c:pt idx="8">
                  <c:v>8075.45</c:v>
                </c:pt>
                <c:pt idx="9">
                  <c:v>7980.28</c:v>
                </c:pt>
                <c:pt idx="10">
                  <c:v>7593.82</c:v>
                </c:pt>
                <c:pt idx="11">
                  <c:v>7291.88</c:v>
                </c:pt>
              </c:numCache>
            </c:numRef>
          </c:val>
          <c:smooth val="0"/>
          <c:extLst>
            <c:ext xmlns:c16="http://schemas.microsoft.com/office/drawing/2014/chart" uri="{C3380CC4-5D6E-409C-BE32-E72D297353CC}">
              <c16:uniqueId val="{00000002-FCD4-4C00-AC2F-2F8F964C94B3}"/>
            </c:ext>
          </c:extLst>
        </c:ser>
        <c:ser>
          <c:idx val="3"/>
          <c:order val="3"/>
          <c:tx>
            <c:strRef>
              <c:f>'air export'!$F$2</c:f>
              <c:strCache>
                <c:ptCount val="1"/>
                <c:pt idx="0">
                  <c:v>2023</c:v>
                </c:pt>
              </c:strCache>
            </c:strRef>
          </c:tx>
          <c:spPr>
            <a:ln w="28575" cap="rnd">
              <a:solidFill>
                <a:schemeClr val="accent4"/>
              </a:solidFill>
              <a:round/>
            </a:ln>
            <a:effectLst/>
          </c:spPr>
          <c:marker>
            <c:symbol val="none"/>
          </c:marker>
          <c:cat>
            <c:strRef>
              <c:f>'air export'!$B$3:$B$14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export'!$F$3:$F$14</c:f>
              <c:numCache>
                <c:formatCode>#,##0.00</c:formatCode>
                <c:ptCount val="12"/>
                <c:pt idx="0">
                  <c:v>7143.05</c:v>
                </c:pt>
                <c:pt idx="1">
                  <c:v>7444.76</c:v>
                </c:pt>
                <c:pt idx="2">
                  <c:v>8617.84</c:v>
                </c:pt>
                <c:pt idx="3">
                  <c:v>8277.48</c:v>
                </c:pt>
                <c:pt idx="4">
                  <c:v>7526.58</c:v>
                </c:pt>
                <c:pt idx="5">
                  <c:v>7552.83</c:v>
                </c:pt>
                <c:pt idx="6" formatCode="_(* #,##0.00_);_(* \(#,##0.00\);_(* &quot;-&quot;??_);_(@_)">
                  <c:v>8301.19</c:v>
                </c:pt>
                <c:pt idx="7">
                  <c:v>9717.7900000000009</c:v>
                </c:pt>
                <c:pt idx="8">
                  <c:v>8906.6299999999992</c:v>
                </c:pt>
                <c:pt idx="9">
                  <c:v>8703.2049999999999</c:v>
                </c:pt>
                <c:pt idx="10">
                  <c:v>8066.4179999999997</c:v>
                </c:pt>
                <c:pt idx="11">
                  <c:v>8528.1479999999992</c:v>
                </c:pt>
              </c:numCache>
            </c:numRef>
          </c:val>
          <c:smooth val="0"/>
          <c:extLst>
            <c:ext xmlns:c16="http://schemas.microsoft.com/office/drawing/2014/chart" uri="{C3380CC4-5D6E-409C-BE32-E72D297353CC}">
              <c16:uniqueId val="{00000003-FCD4-4C00-AC2F-2F8F964C94B3}"/>
            </c:ext>
          </c:extLst>
        </c:ser>
        <c:ser>
          <c:idx val="4"/>
          <c:order val="4"/>
          <c:tx>
            <c:strRef>
              <c:f>'air export'!$G$2</c:f>
              <c:strCache>
                <c:ptCount val="1"/>
                <c:pt idx="0">
                  <c:v>2024</c:v>
                </c:pt>
              </c:strCache>
            </c:strRef>
          </c:tx>
          <c:spPr>
            <a:ln w="28575" cap="rnd">
              <a:solidFill>
                <a:schemeClr val="accent5"/>
              </a:solidFill>
              <a:round/>
            </a:ln>
            <a:effectLst/>
          </c:spPr>
          <c:marker>
            <c:symbol val="none"/>
          </c:marker>
          <c:cat>
            <c:strRef>
              <c:f>'air export'!$B$3:$B$14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export'!$G$3:$G$14</c:f>
              <c:numCache>
                <c:formatCode>#,##0.00</c:formatCode>
                <c:ptCount val="12"/>
                <c:pt idx="0">
                  <c:v>9960.17</c:v>
                </c:pt>
                <c:pt idx="1">
                  <c:v>10867.41</c:v>
                </c:pt>
                <c:pt idx="2">
                  <c:v>10676.32</c:v>
                </c:pt>
                <c:pt idx="3">
                  <c:v>8786.09</c:v>
                </c:pt>
                <c:pt idx="4">
                  <c:v>9539.18</c:v>
                </c:pt>
                <c:pt idx="5">
                  <c:v>10049</c:v>
                </c:pt>
                <c:pt idx="6" formatCode="_(* #,##0.00_);_(* \(#,##0.00\);_(* &quot;-&quot;??_);_(@_)">
                  <c:v>10794.64</c:v>
                </c:pt>
                <c:pt idx="7">
                  <c:v>10719.36</c:v>
                </c:pt>
                <c:pt idx="8">
                  <c:v>10685.98</c:v>
                </c:pt>
                <c:pt idx="9">
                  <c:v>10395.86</c:v>
                </c:pt>
                <c:pt idx="10">
                  <c:v>8314.2099999999991</c:v>
                </c:pt>
                <c:pt idx="11">
                  <c:v>9065</c:v>
                </c:pt>
              </c:numCache>
            </c:numRef>
          </c:val>
          <c:smooth val="0"/>
          <c:extLst>
            <c:ext xmlns:c16="http://schemas.microsoft.com/office/drawing/2014/chart" uri="{C3380CC4-5D6E-409C-BE32-E72D297353CC}">
              <c16:uniqueId val="{00000004-FCD4-4C00-AC2F-2F8F964C94B3}"/>
            </c:ext>
          </c:extLst>
        </c:ser>
        <c:ser>
          <c:idx val="5"/>
          <c:order val="5"/>
          <c:tx>
            <c:strRef>
              <c:f>'air export'!$H$2</c:f>
              <c:strCache>
                <c:ptCount val="1"/>
                <c:pt idx="0">
                  <c:v>2025</c:v>
                </c:pt>
              </c:strCache>
            </c:strRef>
          </c:tx>
          <c:spPr>
            <a:ln w="38100" cap="rnd">
              <a:solidFill>
                <a:schemeClr val="accent6">
                  <a:lumMod val="20000"/>
                  <a:lumOff val="80000"/>
                </a:schemeClr>
              </a:solidFill>
              <a:round/>
            </a:ln>
            <a:effectLst/>
          </c:spPr>
          <c:marker>
            <c:symbol val="none"/>
          </c:marker>
          <c:cat>
            <c:strRef>
              <c:f>'air export'!$B$3:$B$14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export'!$H$3:$H$14</c:f>
              <c:numCache>
                <c:formatCode>#,##0.00</c:formatCode>
                <c:ptCount val="12"/>
                <c:pt idx="0">
                  <c:v>9175.35</c:v>
                </c:pt>
                <c:pt idx="1">
                  <c:v>8600.8799999999992</c:v>
                </c:pt>
                <c:pt idx="2">
                  <c:v>10060.540000000001</c:v>
                </c:pt>
                <c:pt idx="3">
                  <c:v>8795.73</c:v>
                </c:pt>
                <c:pt idx="4">
                  <c:v>9135.51</c:v>
                </c:pt>
                <c:pt idx="5">
                  <c:v>8529.1</c:v>
                </c:pt>
              </c:numCache>
            </c:numRef>
          </c:val>
          <c:smooth val="0"/>
          <c:extLst>
            <c:ext xmlns:c16="http://schemas.microsoft.com/office/drawing/2014/chart" uri="{C3380CC4-5D6E-409C-BE32-E72D297353CC}">
              <c16:uniqueId val="{00000005-FCD4-4C00-AC2F-2F8F964C94B3}"/>
            </c:ext>
          </c:extLst>
        </c:ser>
        <c:dLbls>
          <c:showLegendKey val="0"/>
          <c:showVal val="0"/>
          <c:showCatName val="0"/>
          <c:showSerName val="0"/>
          <c:showPercent val="0"/>
          <c:showBubbleSize val="0"/>
        </c:dLbls>
        <c:smooth val="0"/>
        <c:axId val="215321391"/>
        <c:axId val="215327151"/>
      </c:lineChart>
      <c:catAx>
        <c:axId val="215321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15327151"/>
        <c:crosses val="autoZero"/>
        <c:auto val="1"/>
        <c:lblAlgn val="ctr"/>
        <c:lblOffset val="100"/>
        <c:noMultiLvlLbl val="0"/>
      </c:catAx>
      <c:valAx>
        <c:axId val="21532715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15321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'ocean import'!$B$4</c:f>
              <c:strCache>
                <c:ptCount val="1"/>
                <c:pt idx="0">
                  <c:v>1st Quarter</c:v>
                </c:pt>
              </c:strCache>
            </c:strRef>
          </c:tx>
          <c:spPr>
            <a:solidFill>
              <a:schemeClr val="accent1"/>
            </a:solidFill>
            <a:ln>
              <a:noFill/>
            </a:ln>
            <a:effectLst/>
          </c:spPr>
          <c:invertIfNegative val="0"/>
          <c:cat>
            <c:multiLvlStrRef>
              <c:f>'ocean import'!$C$2:$L$3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import'!$C$4:$L$4</c:f>
              <c:numCache>
                <c:formatCode>#,##0</c:formatCode>
                <c:ptCount val="10"/>
                <c:pt idx="0">
                  <c:v>148665</c:v>
                </c:pt>
                <c:pt idx="1">
                  <c:v>8860</c:v>
                </c:pt>
                <c:pt idx="2">
                  <c:v>140748</c:v>
                </c:pt>
                <c:pt idx="3">
                  <c:v>16397</c:v>
                </c:pt>
                <c:pt idx="4">
                  <c:v>96196</c:v>
                </c:pt>
                <c:pt idx="5">
                  <c:v>15520</c:v>
                </c:pt>
                <c:pt idx="6">
                  <c:v>117737</c:v>
                </c:pt>
                <c:pt idx="7">
                  <c:v>13217</c:v>
                </c:pt>
                <c:pt idx="8">
                  <c:v>153232</c:v>
                </c:pt>
                <c:pt idx="9">
                  <c:v>9705</c:v>
                </c:pt>
              </c:numCache>
            </c:numRef>
          </c:val>
          <c:extLst>
            <c:ext xmlns:c16="http://schemas.microsoft.com/office/drawing/2014/chart" uri="{C3380CC4-5D6E-409C-BE32-E72D297353CC}">
              <c16:uniqueId val="{00000000-B32D-4009-802D-617245B95F80}"/>
            </c:ext>
          </c:extLst>
        </c:ser>
        <c:ser>
          <c:idx val="1"/>
          <c:order val="1"/>
          <c:tx>
            <c:strRef>
              <c:f>'ocean import'!$B$5</c:f>
              <c:strCache>
                <c:ptCount val="1"/>
                <c:pt idx="0">
                  <c:v>2nd Quarter</c:v>
                </c:pt>
              </c:strCache>
            </c:strRef>
          </c:tx>
          <c:spPr>
            <a:solidFill>
              <a:schemeClr val="accent2"/>
            </a:solidFill>
            <a:ln>
              <a:noFill/>
            </a:ln>
            <a:effectLst/>
          </c:spPr>
          <c:invertIfNegative val="0"/>
          <c:cat>
            <c:multiLvlStrRef>
              <c:f>'ocean import'!$C$2:$L$3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import'!$C$5:$L$5</c:f>
              <c:numCache>
                <c:formatCode>#,##0</c:formatCode>
                <c:ptCount val="10"/>
                <c:pt idx="0">
                  <c:v>143074</c:v>
                </c:pt>
                <c:pt idx="1">
                  <c:v>9532</c:v>
                </c:pt>
                <c:pt idx="2">
                  <c:v>101084</c:v>
                </c:pt>
                <c:pt idx="3">
                  <c:v>16388</c:v>
                </c:pt>
                <c:pt idx="4">
                  <c:v>99749</c:v>
                </c:pt>
                <c:pt idx="5">
                  <c:v>13350</c:v>
                </c:pt>
                <c:pt idx="6">
                  <c:v>119634</c:v>
                </c:pt>
                <c:pt idx="7">
                  <c:v>11406</c:v>
                </c:pt>
                <c:pt idx="8">
                  <c:v>145535</c:v>
                </c:pt>
                <c:pt idx="9">
                  <c:v>6111</c:v>
                </c:pt>
              </c:numCache>
            </c:numRef>
          </c:val>
          <c:extLst>
            <c:ext xmlns:c16="http://schemas.microsoft.com/office/drawing/2014/chart" uri="{C3380CC4-5D6E-409C-BE32-E72D297353CC}">
              <c16:uniqueId val="{00000001-B32D-4009-802D-617245B95F80}"/>
            </c:ext>
          </c:extLst>
        </c:ser>
        <c:ser>
          <c:idx val="2"/>
          <c:order val="2"/>
          <c:tx>
            <c:strRef>
              <c:f>'ocean import'!$B$6</c:f>
              <c:strCache>
                <c:ptCount val="1"/>
                <c:pt idx="0">
                  <c:v>3rd Quarter</c:v>
                </c:pt>
              </c:strCache>
            </c:strRef>
          </c:tx>
          <c:spPr>
            <a:solidFill>
              <a:schemeClr val="accent3"/>
            </a:solidFill>
            <a:ln>
              <a:noFill/>
            </a:ln>
            <a:effectLst/>
          </c:spPr>
          <c:invertIfNegative val="0"/>
          <c:cat>
            <c:multiLvlStrRef>
              <c:f>'ocean import'!$C$2:$L$3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import'!$C$6:$L$6</c:f>
              <c:numCache>
                <c:formatCode>#,##0</c:formatCode>
                <c:ptCount val="10"/>
                <c:pt idx="0">
                  <c:v>118570</c:v>
                </c:pt>
                <c:pt idx="1">
                  <c:v>15428</c:v>
                </c:pt>
                <c:pt idx="2">
                  <c:v>95095</c:v>
                </c:pt>
                <c:pt idx="3">
                  <c:v>19651</c:v>
                </c:pt>
                <c:pt idx="4">
                  <c:v>113375</c:v>
                </c:pt>
                <c:pt idx="5">
                  <c:v>17034</c:v>
                </c:pt>
                <c:pt idx="6">
                  <c:v>145866</c:v>
                </c:pt>
                <c:pt idx="7">
                  <c:v>14253</c:v>
                </c:pt>
              </c:numCache>
            </c:numRef>
          </c:val>
          <c:extLst>
            <c:ext xmlns:c16="http://schemas.microsoft.com/office/drawing/2014/chart" uri="{C3380CC4-5D6E-409C-BE32-E72D297353CC}">
              <c16:uniqueId val="{00000002-B32D-4009-802D-617245B95F80}"/>
            </c:ext>
          </c:extLst>
        </c:ser>
        <c:ser>
          <c:idx val="3"/>
          <c:order val="3"/>
          <c:tx>
            <c:strRef>
              <c:f>'ocean import'!$B$7</c:f>
              <c:strCache>
                <c:ptCount val="1"/>
                <c:pt idx="0">
                  <c:v>4th Quarter</c:v>
                </c:pt>
              </c:strCache>
            </c:strRef>
          </c:tx>
          <c:spPr>
            <a:solidFill>
              <a:schemeClr val="accent4"/>
            </a:solidFill>
            <a:ln>
              <a:noFill/>
            </a:ln>
            <a:effectLst/>
          </c:spPr>
          <c:invertIfNegative val="0"/>
          <c:cat>
            <c:multiLvlStrRef>
              <c:f>'ocean import'!$C$2:$L$3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import'!$C$7:$L$7</c:f>
              <c:numCache>
                <c:formatCode>#,##0</c:formatCode>
                <c:ptCount val="10"/>
                <c:pt idx="0">
                  <c:v>136902</c:v>
                </c:pt>
                <c:pt idx="1">
                  <c:v>21404</c:v>
                </c:pt>
                <c:pt idx="2">
                  <c:v>104095</c:v>
                </c:pt>
                <c:pt idx="3">
                  <c:v>14842</c:v>
                </c:pt>
                <c:pt idx="4">
                  <c:v>128915</c:v>
                </c:pt>
                <c:pt idx="5">
                  <c:v>10963</c:v>
                </c:pt>
                <c:pt idx="6">
                  <c:v>150507</c:v>
                </c:pt>
                <c:pt idx="7">
                  <c:v>9393</c:v>
                </c:pt>
              </c:numCache>
            </c:numRef>
          </c:val>
          <c:extLst>
            <c:ext xmlns:c16="http://schemas.microsoft.com/office/drawing/2014/chart" uri="{C3380CC4-5D6E-409C-BE32-E72D297353CC}">
              <c16:uniqueId val="{00000003-B32D-4009-802D-617245B95F80}"/>
            </c:ext>
          </c:extLst>
        </c:ser>
        <c:dLbls>
          <c:showLegendKey val="0"/>
          <c:showVal val="0"/>
          <c:showCatName val="0"/>
          <c:showSerName val="0"/>
          <c:showPercent val="0"/>
          <c:showBubbleSize val="0"/>
        </c:dLbls>
        <c:gapWidth val="219"/>
        <c:overlap val="-27"/>
        <c:axId val="1550385215"/>
        <c:axId val="1550392703"/>
      </c:barChart>
      <c:catAx>
        <c:axId val="1550385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550392703"/>
        <c:crosses val="autoZero"/>
        <c:auto val="1"/>
        <c:lblAlgn val="ctr"/>
        <c:lblOffset val="100"/>
        <c:noMultiLvlLbl val="0"/>
      </c:catAx>
      <c:valAx>
        <c:axId val="155039270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550385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FFFFFF"/>
                </a:solidFill>
                <a:latin typeface="Calibri"/>
                <a:ea typeface="Calibri"/>
                <a:cs typeface="Calibri"/>
              </a:defRPr>
            </a:pPr>
            <a:r>
              <a:rPr lang="en-US"/>
              <a:t>Annual Discharge Container Throughputs (TEU's)</a:t>
            </a:r>
          </a:p>
        </c:rich>
      </c:tx>
      <c:layout>
        <c:manualLayout>
          <c:xMode val="edge"/>
          <c:yMode val="edge"/>
          <c:x val="3.4965385099509097E-2"/>
          <c:y val="1.983421563829945E-2"/>
        </c:manualLayout>
      </c:layout>
      <c:overlay val="0"/>
    </c:title>
    <c:autoTitleDeleted val="0"/>
    <c:plotArea>
      <c:layout>
        <c:manualLayout>
          <c:layoutTarget val="inner"/>
          <c:xMode val="edge"/>
          <c:yMode val="edge"/>
          <c:x val="0.14081646685314378"/>
          <c:y val="0.21771256939101669"/>
          <c:w val="0.83061307259752926"/>
          <c:h val="0.50184592266403849"/>
        </c:manualLayout>
      </c:layout>
      <c:barChart>
        <c:barDir val="col"/>
        <c:grouping val="clustered"/>
        <c:varyColors val="0"/>
        <c:dLbls>
          <c:showLegendKey val="0"/>
          <c:showVal val="0"/>
          <c:showCatName val="0"/>
          <c:showSerName val="0"/>
          <c:showPercent val="0"/>
          <c:showBubbleSize val="0"/>
        </c:dLbls>
        <c:gapWidth val="150"/>
        <c:axId val="711717568"/>
        <c:axId val="1"/>
      </c:barChart>
      <c:catAx>
        <c:axId val="711717568"/>
        <c:scaling>
          <c:orientation val="minMax"/>
        </c:scaling>
        <c:delete val="0"/>
        <c:axPos val="b"/>
        <c:numFmt formatCode="General" sourceLinked="1"/>
        <c:majorTickMark val="out"/>
        <c:minorTickMark val="none"/>
        <c:tickLblPos val="nextTo"/>
        <c:txPr>
          <a:bodyPr rot="0" vert="horz"/>
          <a:lstStyle/>
          <a:p>
            <a:pPr>
              <a:defRPr sz="1000" b="0" i="0" u="none" strike="noStrike" baseline="0">
                <a:solidFill>
                  <a:srgbClr val="FFFFFF"/>
                </a:solidFill>
                <a:latin typeface="Calibri"/>
                <a:ea typeface="Calibri"/>
                <a:cs typeface="Calibri"/>
              </a:defRPr>
            </a:pPr>
            <a:endParaRPr lang="en-US"/>
          </a:p>
        </c:txPr>
        <c:crossAx val="1"/>
        <c:crosses val="autoZero"/>
        <c:auto val="1"/>
        <c:lblAlgn val="ctr"/>
        <c:lblOffset val="100"/>
        <c:tickLblSkip val="1"/>
        <c:tickMarkSkip val="1"/>
        <c:noMultiLvlLbl val="0"/>
      </c:catAx>
      <c:valAx>
        <c:axId val="1"/>
        <c:scaling>
          <c:orientation val="minMax"/>
        </c:scaling>
        <c:delete val="1"/>
        <c:axPos val="l"/>
        <c:majorGridlines/>
        <c:numFmt formatCode="General" sourceLinked="1"/>
        <c:majorTickMark val="out"/>
        <c:minorTickMark val="none"/>
        <c:tickLblPos val="nextTo"/>
        <c:crossAx val="711717568"/>
        <c:crosses val="autoZero"/>
        <c:crossBetween val="between"/>
      </c:valAx>
      <c:dTable>
        <c:showHorzBorder val="1"/>
        <c:showVertBorder val="1"/>
        <c:showOutline val="1"/>
        <c:showKeys val="0"/>
        <c:txPr>
          <a:bodyPr/>
          <a:lstStyle/>
          <a:p>
            <a:pPr rtl="0">
              <a:defRPr sz="1100" b="0" i="0" u="none" strike="noStrike" baseline="0">
                <a:solidFill>
                  <a:srgbClr val="FFFFFF"/>
                </a:solidFill>
                <a:latin typeface="Calibri"/>
                <a:ea typeface="Calibri"/>
                <a:cs typeface="Calibri"/>
              </a:defRPr>
            </a:pPr>
            <a:endParaRPr lang="en-US"/>
          </a:p>
        </c:txPr>
      </c:dTable>
    </c:plotArea>
    <c:legend>
      <c:legendPos val="r"/>
      <c:layout>
        <c:manualLayout>
          <c:xMode val="edge"/>
          <c:yMode val="edge"/>
          <c:x val="0.86977655324167968"/>
          <c:y val="4.6755638596022955E-2"/>
          <c:w val="0.10753910201722117"/>
          <c:h val="0.17663389533935381"/>
        </c:manualLayout>
      </c:layout>
      <c:overlay val="0"/>
      <c:txPr>
        <a:bodyPr/>
        <a:lstStyle/>
        <a:p>
          <a:pPr>
            <a:defRPr sz="650" b="0" i="0" u="none" strike="noStrike" baseline="0">
              <a:solidFill>
                <a:srgbClr val="FFFFFF"/>
              </a:solidFill>
              <a:latin typeface="Calibri"/>
              <a:ea typeface="Calibri"/>
              <a:cs typeface="Calibri"/>
            </a:defRPr>
          </a:pPr>
          <a:endParaRPr lang="en-US"/>
        </a:p>
      </c:txPr>
    </c:legend>
    <c:plotVisOnly val="1"/>
    <c:dispBlanksAs val="gap"/>
    <c:showDLblsOverMax val="0"/>
  </c:chart>
  <c:spPr>
    <a:solidFill>
      <a:sysClr val="window" lastClr="FFFFFF">
        <a:lumMod val="50000"/>
      </a:sysClr>
    </a:solidFill>
  </c:spPr>
  <c:txPr>
    <a:bodyPr/>
    <a:lstStyle/>
    <a:p>
      <a:pPr>
        <a:defRPr sz="1000" b="0" i="0" u="none" strike="noStrike" baseline="0">
          <a:solidFill>
            <a:srgbClr val="FFFFFF"/>
          </a:solidFill>
          <a:latin typeface="Calibri"/>
          <a:ea typeface="Calibri"/>
          <a:cs typeface="Calibri"/>
        </a:defRPr>
      </a:pPr>
      <a:endParaRPr lang="en-US"/>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'ocean import'!$B$8</c:f>
              <c:strCache>
                <c:ptCount val="1"/>
                <c:pt idx="0">
                  <c:v>Total</c:v>
                </c:pt>
              </c:strCache>
            </c:strRef>
          </c:tx>
          <c:spPr>
            <a:solidFill>
              <a:schemeClr val="accent1"/>
            </a:solidFill>
            <a:ln>
              <a:noFill/>
            </a:ln>
            <a:effectLst/>
          </c:spPr>
          <c:invertIfNegative val="0"/>
          <c:dPt>
            <c:idx val="0"/>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1-40AA-4764-8525-0BE4EA47F740}"/>
              </c:ext>
            </c:extLst>
          </c:dPt>
          <c:dPt>
            <c:idx val="1"/>
            <c:invertIfNegative val="0"/>
            <c:bubble3D val="0"/>
            <c:spPr>
              <a:solidFill>
                <a:srgbClr val="FFC000"/>
              </a:solidFill>
              <a:ln>
                <a:noFill/>
              </a:ln>
              <a:effectLst/>
            </c:spPr>
            <c:extLst>
              <c:ext xmlns:c16="http://schemas.microsoft.com/office/drawing/2014/chart" uri="{C3380CC4-5D6E-409C-BE32-E72D297353CC}">
                <c16:uniqueId val="{00000006-40AA-4764-8525-0BE4EA47F740}"/>
              </c:ext>
            </c:extLst>
          </c:dPt>
          <c:dPt>
            <c:idx val="2"/>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2-40AA-4764-8525-0BE4EA47F740}"/>
              </c:ext>
            </c:extLst>
          </c:dPt>
          <c:dPt>
            <c:idx val="3"/>
            <c:invertIfNegative val="0"/>
            <c:bubble3D val="0"/>
            <c:spPr>
              <a:solidFill>
                <a:srgbClr val="FFC000"/>
              </a:solidFill>
              <a:ln>
                <a:noFill/>
              </a:ln>
              <a:effectLst/>
            </c:spPr>
            <c:extLst>
              <c:ext xmlns:c16="http://schemas.microsoft.com/office/drawing/2014/chart" uri="{C3380CC4-5D6E-409C-BE32-E72D297353CC}">
                <c16:uniqueId val="{00000007-40AA-4764-8525-0BE4EA47F740}"/>
              </c:ext>
            </c:extLst>
          </c:dPt>
          <c:dPt>
            <c:idx val="4"/>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3-40AA-4764-8525-0BE4EA47F740}"/>
              </c:ext>
            </c:extLst>
          </c:dPt>
          <c:dPt>
            <c:idx val="5"/>
            <c:invertIfNegative val="0"/>
            <c:bubble3D val="0"/>
            <c:spPr>
              <a:solidFill>
                <a:srgbClr val="FFC000"/>
              </a:solidFill>
              <a:ln>
                <a:noFill/>
              </a:ln>
              <a:effectLst/>
            </c:spPr>
            <c:extLst>
              <c:ext xmlns:c16="http://schemas.microsoft.com/office/drawing/2014/chart" uri="{C3380CC4-5D6E-409C-BE32-E72D297353CC}">
                <c16:uniqueId val="{00000008-40AA-4764-8525-0BE4EA47F740}"/>
              </c:ext>
            </c:extLst>
          </c:dPt>
          <c:dPt>
            <c:idx val="6"/>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4-40AA-4764-8525-0BE4EA47F740}"/>
              </c:ext>
            </c:extLst>
          </c:dPt>
          <c:dPt>
            <c:idx val="7"/>
            <c:invertIfNegative val="0"/>
            <c:bubble3D val="0"/>
            <c:spPr>
              <a:solidFill>
                <a:srgbClr val="FFC000"/>
              </a:solidFill>
              <a:ln>
                <a:noFill/>
              </a:ln>
              <a:effectLst/>
            </c:spPr>
            <c:extLst>
              <c:ext xmlns:c16="http://schemas.microsoft.com/office/drawing/2014/chart" uri="{C3380CC4-5D6E-409C-BE32-E72D297353CC}">
                <c16:uniqueId val="{00000009-40AA-4764-8525-0BE4EA47F740}"/>
              </c:ext>
            </c:extLst>
          </c:dPt>
          <c:dPt>
            <c:idx val="8"/>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5-40AA-4764-8525-0BE4EA47F740}"/>
              </c:ext>
            </c:extLst>
          </c:dPt>
          <c:dPt>
            <c:idx val="9"/>
            <c:invertIfNegative val="0"/>
            <c:bubble3D val="0"/>
            <c:spPr>
              <a:solidFill>
                <a:srgbClr val="FFC000"/>
              </a:solidFill>
              <a:ln>
                <a:noFill/>
              </a:ln>
              <a:effectLst/>
            </c:spPr>
            <c:extLst>
              <c:ext xmlns:c16="http://schemas.microsoft.com/office/drawing/2014/chart" uri="{C3380CC4-5D6E-409C-BE32-E72D297353CC}">
                <c16:uniqueId val="{0000000A-40AA-4764-8525-0BE4EA47F740}"/>
              </c:ext>
            </c:extLst>
          </c:dPt>
          <c:cat>
            <c:multiLvlStrRef>
              <c:f>'ocean import'!$C$2:$L$3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import'!$C$8:$L$8</c:f>
              <c:numCache>
                <c:formatCode>#,##0</c:formatCode>
                <c:ptCount val="10"/>
                <c:pt idx="0">
                  <c:v>547211</c:v>
                </c:pt>
                <c:pt idx="1">
                  <c:v>55224</c:v>
                </c:pt>
                <c:pt idx="2">
                  <c:v>441042</c:v>
                </c:pt>
                <c:pt idx="3">
                  <c:v>67278</c:v>
                </c:pt>
                <c:pt idx="4">
                  <c:v>438235</c:v>
                </c:pt>
                <c:pt idx="5">
                  <c:v>56867</c:v>
                </c:pt>
                <c:pt idx="6">
                  <c:v>533744</c:v>
                </c:pt>
                <c:pt idx="7">
                  <c:v>48269</c:v>
                </c:pt>
                <c:pt idx="8">
                  <c:v>298767</c:v>
                </c:pt>
                <c:pt idx="9">
                  <c:v>15816</c:v>
                </c:pt>
              </c:numCache>
            </c:numRef>
          </c:val>
          <c:extLst>
            <c:ext xmlns:c16="http://schemas.microsoft.com/office/drawing/2014/chart" uri="{C3380CC4-5D6E-409C-BE32-E72D297353CC}">
              <c16:uniqueId val="{00000000-40AA-4764-8525-0BE4EA47F740}"/>
            </c:ext>
          </c:extLst>
        </c:ser>
        <c:dLbls>
          <c:showLegendKey val="0"/>
          <c:showVal val="0"/>
          <c:showCatName val="0"/>
          <c:showSerName val="0"/>
          <c:showPercent val="0"/>
          <c:showBubbleSize val="0"/>
        </c:dLbls>
        <c:gapWidth val="219"/>
        <c:overlap val="-27"/>
        <c:axId val="730631695"/>
        <c:axId val="730632527"/>
      </c:barChart>
      <c:catAx>
        <c:axId val="730631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730632527"/>
        <c:crosses val="autoZero"/>
        <c:auto val="1"/>
        <c:lblAlgn val="ctr"/>
        <c:lblOffset val="100"/>
        <c:noMultiLvlLbl val="0"/>
      </c:catAx>
      <c:valAx>
        <c:axId val="73063252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73063169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50" b="1">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2023</c:v>
          </c:tx>
          <c:spPr>
            <a:ln w="28575" cap="rnd">
              <a:solidFill>
                <a:schemeClr val="accent1"/>
              </a:solidFill>
              <a:round/>
            </a:ln>
            <a:effectLst/>
          </c:spPr>
          <c:marker>
            <c:symbol val="none"/>
          </c:marker>
          <c:cat>
            <c:strRef>
              <c:f>'ocean transhipment'!$B$3:$B$14</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'ocean transhipment'!$C$3:$C$14</c:f>
              <c:numCache>
                <c:formatCode>#,##0</c:formatCode>
                <c:ptCount val="12"/>
                <c:pt idx="0">
                  <c:v>448276</c:v>
                </c:pt>
                <c:pt idx="1">
                  <c:v>409175</c:v>
                </c:pt>
                <c:pt idx="2">
                  <c:v>488554</c:v>
                </c:pt>
                <c:pt idx="3">
                  <c:v>486400</c:v>
                </c:pt>
                <c:pt idx="4">
                  <c:v>533158</c:v>
                </c:pt>
                <c:pt idx="5">
                  <c:v>548292</c:v>
                </c:pt>
                <c:pt idx="6">
                  <c:v>520579</c:v>
                </c:pt>
                <c:pt idx="7">
                  <c:v>518672</c:v>
                </c:pt>
                <c:pt idx="8">
                  <c:v>463860</c:v>
                </c:pt>
                <c:pt idx="9">
                  <c:v>426825</c:v>
                </c:pt>
                <c:pt idx="10">
                  <c:v>395046</c:v>
                </c:pt>
                <c:pt idx="11">
                  <c:v>515404</c:v>
                </c:pt>
              </c:numCache>
            </c:numRef>
          </c:val>
          <c:smooth val="0"/>
          <c:extLst>
            <c:ext xmlns:c16="http://schemas.microsoft.com/office/drawing/2014/chart" uri="{C3380CC4-5D6E-409C-BE32-E72D297353CC}">
              <c16:uniqueId val="{00000000-F7E5-4B10-8BE7-3D859A589504}"/>
            </c:ext>
          </c:extLst>
        </c:ser>
        <c:ser>
          <c:idx val="1"/>
          <c:order val="1"/>
          <c:tx>
            <c:v>2024</c:v>
          </c:tx>
          <c:spPr>
            <a:ln w="28575" cap="rnd">
              <a:solidFill>
                <a:schemeClr val="accent2"/>
              </a:solidFill>
              <a:round/>
            </a:ln>
            <a:effectLst/>
          </c:spPr>
          <c:marker>
            <c:symbol val="none"/>
          </c:marker>
          <c:cat>
            <c:strRef>
              <c:f>'ocean transhipment'!$B$3:$B$14</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'ocean transhipment'!$D$3:$D$14</c:f>
              <c:numCache>
                <c:formatCode>#,##0</c:formatCode>
                <c:ptCount val="12"/>
                <c:pt idx="0">
                  <c:v>562527</c:v>
                </c:pt>
                <c:pt idx="1">
                  <c:v>528348</c:v>
                </c:pt>
                <c:pt idx="2">
                  <c:v>549182</c:v>
                </c:pt>
                <c:pt idx="3">
                  <c:v>525936</c:v>
                </c:pt>
                <c:pt idx="4">
                  <c:v>511794</c:v>
                </c:pt>
                <c:pt idx="5">
                  <c:v>516742</c:v>
                </c:pt>
                <c:pt idx="6">
                  <c:v>489286</c:v>
                </c:pt>
                <c:pt idx="7">
                  <c:v>510045</c:v>
                </c:pt>
                <c:pt idx="8">
                  <c:v>517096</c:v>
                </c:pt>
                <c:pt idx="9">
                  <c:v>536611</c:v>
                </c:pt>
                <c:pt idx="10">
                  <c:v>523362</c:v>
                </c:pt>
                <c:pt idx="11">
                  <c:v>544266</c:v>
                </c:pt>
              </c:numCache>
            </c:numRef>
          </c:val>
          <c:smooth val="0"/>
          <c:extLst>
            <c:ext xmlns:c16="http://schemas.microsoft.com/office/drawing/2014/chart" uri="{C3380CC4-5D6E-409C-BE32-E72D297353CC}">
              <c16:uniqueId val="{00000001-F7E5-4B10-8BE7-3D859A589504}"/>
            </c:ext>
          </c:extLst>
        </c:ser>
        <c:ser>
          <c:idx val="2"/>
          <c:order val="2"/>
          <c:tx>
            <c:v>2025</c:v>
          </c:tx>
          <c:spPr>
            <a:ln w="38100" cap="rnd">
              <a:solidFill>
                <a:schemeClr val="accent3">
                  <a:lumMod val="20000"/>
                  <a:lumOff val="80000"/>
                </a:schemeClr>
              </a:solidFill>
              <a:round/>
            </a:ln>
            <a:effectLst/>
          </c:spPr>
          <c:marker>
            <c:symbol val="none"/>
          </c:marker>
          <c:cat>
            <c:strRef>
              <c:f>'ocean transhipment'!$B$3:$B$14</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'ocean transhipment'!$E$3:$E$14</c:f>
              <c:numCache>
                <c:formatCode>#,##0</c:formatCode>
                <c:ptCount val="12"/>
                <c:pt idx="0">
                  <c:v>525768</c:v>
                </c:pt>
                <c:pt idx="1">
                  <c:v>479942</c:v>
                </c:pt>
                <c:pt idx="2">
                  <c:v>531052</c:v>
                </c:pt>
                <c:pt idx="3">
                  <c:v>495456</c:v>
                </c:pt>
                <c:pt idx="4">
                  <c:v>573366</c:v>
                </c:pt>
                <c:pt idx="5">
                  <c:v>575695</c:v>
                </c:pt>
              </c:numCache>
            </c:numRef>
          </c:val>
          <c:smooth val="0"/>
          <c:extLst>
            <c:ext xmlns:c16="http://schemas.microsoft.com/office/drawing/2014/chart" uri="{C3380CC4-5D6E-409C-BE32-E72D297353CC}">
              <c16:uniqueId val="{00000002-F7E5-4B10-8BE7-3D859A589504}"/>
            </c:ext>
          </c:extLst>
        </c:ser>
        <c:dLbls>
          <c:showLegendKey val="0"/>
          <c:showVal val="0"/>
          <c:showCatName val="0"/>
          <c:showSerName val="0"/>
          <c:showPercent val="0"/>
          <c:showBubbleSize val="0"/>
        </c:dLbls>
        <c:smooth val="0"/>
        <c:axId val="706877247"/>
        <c:axId val="706880991"/>
      </c:lineChart>
      <c:catAx>
        <c:axId val="706877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706880991"/>
        <c:crosses val="autoZero"/>
        <c:auto val="1"/>
        <c:lblAlgn val="ctr"/>
        <c:lblOffset val="100"/>
        <c:noMultiLvlLbl val="0"/>
      </c:catAx>
      <c:valAx>
        <c:axId val="70688099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706877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'ocean transhipment'!$B$20</c:f>
              <c:strCache>
                <c:ptCount val="1"/>
                <c:pt idx="0">
                  <c:v>1st Quarter</c:v>
                </c:pt>
              </c:strCache>
            </c:strRef>
          </c:tx>
          <c:spPr>
            <a:solidFill>
              <a:schemeClr val="accent1"/>
            </a:solidFill>
            <a:ln>
              <a:noFill/>
            </a:ln>
            <a:effectLst/>
          </c:spPr>
          <c:invertIfNegative val="0"/>
          <c:cat>
            <c:numRef>
              <c:f>'ocean transhipment'!$C$19:$E$19</c:f>
              <c:numCache>
                <c:formatCode>General</c:formatCode>
                <c:ptCount val="3"/>
                <c:pt idx="0">
                  <c:v>2023</c:v>
                </c:pt>
                <c:pt idx="1">
                  <c:v>2024</c:v>
                </c:pt>
                <c:pt idx="2">
                  <c:v>2025</c:v>
                </c:pt>
              </c:numCache>
            </c:numRef>
          </c:cat>
          <c:val>
            <c:numRef>
              <c:f>'ocean transhipment'!$C$20:$E$20</c:f>
              <c:numCache>
                <c:formatCode>#,##0</c:formatCode>
                <c:ptCount val="3"/>
                <c:pt idx="0">
                  <c:v>1346005</c:v>
                </c:pt>
                <c:pt idx="1">
                  <c:v>1640057</c:v>
                </c:pt>
                <c:pt idx="2">
                  <c:v>1536762</c:v>
                </c:pt>
              </c:numCache>
            </c:numRef>
          </c:val>
          <c:extLst>
            <c:ext xmlns:c16="http://schemas.microsoft.com/office/drawing/2014/chart" uri="{C3380CC4-5D6E-409C-BE32-E72D297353CC}">
              <c16:uniqueId val="{00000000-E4BA-42B2-9BA3-FEAC6F5C292A}"/>
            </c:ext>
          </c:extLst>
        </c:ser>
        <c:ser>
          <c:idx val="1"/>
          <c:order val="1"/>
          <c:tx>
            <c:strRef>
              <c:f>'ocean transhipment'!$B$21</c:f>
              <c:strCache>
                <c:ptCount val="1"/>
                <c:pt idx="0">
                  <c:v>2nd Quarter</c:v>
                </c:pt>
              </c:strCache>
            </c:strRef>
          </c:tx>
          <c:spPr>
            <a:solidFill>
              <a:schemeClr val="accent2"/>
            </a:solidFill>
            <a:ln>
              <a:noFill/>
            </a:ln>
            <a:effectLst/>
          </c:spPr>
          <c:invertIfNegative val="0"/>
          <c:cat>
            <c:numRef>
              <c:f>'ocean transhipment'!$C$19:$E$19</c:f>
              <c:numCache>
                <c:formatCode>General</c:formatCode>
                <c:ptCount val="3"/>
                <c:pt idx="0">
                  <c:v>2023</c:v>
                </c:pt>
                <c:pt idx="1">
                  <c:v>2024</c:v>
                </c:pt>
                <c:pt idx="2">
                  <c:v>2025</c:v>
                </c:pt>
              </c:numCache>
            </c:numRef>
          </c:cat>
          <c:val>
            <c:numRef>
              <c:f>'ocean transhipment'!$C$21:$E$21</c:f>
              <c:numCache>
                <c:formatCode>#,##0</c:formatCode>
                <c:ptCount val="3"/>
                <c:pt idx="0">
                  <c:v>1567850</c:v>
                </c:pt>
                <c:pt idx="1">
                  <c:v>1554472</c:v>
                </c:pt>
                <c:pt idx="2">
                  <c:v>1644517</c:v>
                </c:pt>
              </c:numCache>
            </c:numRef>
          </c:val>
          <c:extLst>
            <c:ext xmlns:c16="http://schemas.microsoft.com/office/drawing/2014/chart" uri="{C3380CC4-5D6E-409C-BE32-E72D297353CC}">
              <c16:uniqueId val="{00000001-E4BA-42B2-9BA3-FEAC6F5C292A}"/>
            </c:ext>
          </c:extLst>
        </c:ser>
        <c:ser>
          <c:idx val="2"/>
          <c:order val="2"/>
          <c:tx>
            <c:strRef>
              <c:f>'ocean transhipment'!$B$22</c:f>
              <c:strCache>
                <c:ptCount val="1"/>
                <c:pt idx="0">
                  <c:v>3rd Quarter</c:v>
                </c:pt>
              </c:strCache>
            </c:strRef>
          </c:tx>
          <c:spPr>
            <a:solidFill>
              <a:schemeClr val="accent3"/>
            </a:solidFill>
            <a:ln>
              <a:noFill/>
            </a:ln>
            <a:effectLst/>
          </c:spPr>
          <c:invertIfNegative val="0"/>
          <c:cat>
            <c:numRef>
              <c:f>'ocean transhipment'!$C$19:$E$19</c:f>
              <c:numCache>
                <c:formatCode>General</c:formatCode>
                <c:ptCount val="3"/>
                <c:pt idx="0">
                  <c:v>2023</c:v>
                </c:pt>
                <c:pt idx="1">
                  <c:v>2024</c:v>
                </c:pt>
                <c:pt idx="2">
                  <c:v>2025</c:v>
                </c:pt>
              </c:numCache>
            </c:numRef>
          </c:cat>
          <c:val>
            <c:numRef>
              <c:f>'ocean transhipment'!$C$22:$E$22</c:f>
              <c:numCache>
                <c:formatCode>#,##0</c:formatCode>
                <c:ptCount val="3"/>
                <c:pt idx="0">
                  <c:v>1503111</c:v>
                </c:pt>
                <c:pt idx="1">
                  <c:v>1516427</c:v>
                </c:pt>
              </c:numCache>
            </c:numRef>
          </c:val>
          <c:extLst>
            <c:ext xmlns:c16="http://schemas.microsoft.com/office/drawing/2014/chart" uri="{C3380CC4-5D6E-409C-BE32-E72D297353CC}">
              <c16:uniqueId val="{00000002-E4BA-42B2-9BA3-FEAC6F5C292A}"/>
            </c:ext>
          </c:extLst>
        </c:ser>
        <c:ser>
          <c:idx val="3"/>
          <c:order val="3"/>
          <c:tx>
            <c:strRef>
              <c:f>'ocean transhipment'!$B$23</c:f>
              <c:strCache>
                <c:ptCount val="1"/>
                <c:pt idx="0">
                  <c:v>4th Quarter</c:v>
                </c:pt>
              </c:strCache>
            </c:strRef>
          </c:tx>
          <c:spPr>
            <a:solidFill>
              <a:schemeClr val="accent4"/>
            </a:solidFill>
            <a:ln>
              <a:noFill/>
            </a:ln>
            <a:effectLst/>
          </c:spPr>
          <c:invertIfNegative val="0"/>
          <c:cat>
            <c:numRef>
              <c:f>'ocean transhipment'!$C$19:$E$19</c:f>
              <c:numCache>
                <c:formatCode>General</c:formatCode>
                <c:ptCount val="3"/>
                <c:pt idx="0">
                  <c:v>2023</c:v>
                </c:pt>
                <c:pt idx="1">
                  <c:v>2024</c:v>
                </c:pt>
                <c:pt idx="2">
                  <c:v>2025</c:v>
                </c:pt>
              </c:numCache>
            </c:numRef>
          </c:cat>
          <c:val>
            <c:numRef>
              <c:f>'ocean transhipment'!$C$23:$E$23</c:f>
              <c:numCache>
                <c:formatCode>#,##0</c:formatCode>
                <c:ptCount val="3"/>
                <c:pt idx="0">
                  <c:v>1337275</c:v>
                </c:pt>
                <c:pt idx="1">
                  <c:v>1604239</c:v>
                </c:pt>
              </c:numCache>
            </c:numRef>
          </c:val>
          <c:extLst>
            <c:ext xmlns:c16="http://schemas.microsoft.com/office/drawing/2014/chart" uri="{C3380CC4-5D6E-409C-BE32-E72D297353CC}">
              <c16:uniqueId val="{00000003-E4BA-42B2-9BA3-FEAC6F5C292A}"/>
            </c:ext>
          </c:extLst>
        </c:ser>
        <c:dLbls>
          <c:showLegendKey val="0"/>
          <c:showVal val="0"/>
          <c:showCatName val="0"/>
          <c:showSerName val="0"/>
          <c:showPercent val="0"/>
          <c:showBubbleSize val="0"/>
        </c:dLbls>
        <c:gapWidth val="219"/>
        <c:overlap val="-27"/>
        <c:axId val="1403012383"/>
        <c:axId val="1789931615"/>
      </c:barChart>
      <c:catAx>
        <c:axId val="1403012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789931615"/>
        <c:crosses val="autoZero"/>
        <c:auto val="1"/>
        <c:lblAlgn val="ctr"/>
        <c:lblOffset val="100"/>
        <c:noMultiLvlLbl val="0"/>
      </c:catAx>
      <c:valAx>
        <c:axId val="17899316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4030123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'air export'!$B$23</c:f>
              <c:strCache>
                <c:ptCount val="1"/>
                <c:pt idx="0">
                  <c:v>1st Quarter</c:v>
                </c:pt>
              </c:strCache>
            </c:strRef>
          </c:tx>
          <c:spPr>
            <a:solidFill>
              <a:schemeClr val="accent1"/>
            </a:solidFill>
            <a:ln>
              <a:noFill/>
            </a:ln>
            <a:effectLst/>
          </c:spPr>
          <c:invertIfNegative val="0"/>
          <c:cat>
            <c:numRef>
              <c:f>'air export'!$C$22:$H$22</c:f>
              <c:numCache>
                <c:formatCode>General</c:formatCode>
                <c:ptCount val="6"/>
                <c:pt idx="0">
                  <c:v>2020</c:v>
                </c:pt>
                <c:pt idx="1">
                  <c:v>2021</c:v>
                </c:pt>
                <c:pt idx="2">
                  <c:v>2022</c:v>
                </c:pt>
                <c:pt idx="3">
                  <c:v>2023</c:v>
                </c:pt>
                <c:pt idx="4">
                  <c:v>2024</c:v>
                </c:pt>
                <c:pt idx="5">
                  <c:v>2025</c:v>
                </c:pt>
              </c:numCache>
            </c:numRef>
          </c:cat>
          <c:val>
            <c:numRef>
              <c:f>'air export'!$C$23:$H$23</c:f>
              <c:numCache>
                <c:formatCode>#,##0.00</c:formatCode>
                <c:ptCount val="6"/>
                <c:pt idx="0">
                  <c:v>35470.17</c:v>
                </c:pt>
                <c:pt idx="1">
                  <c:v>27222.61</c:v>
                </c:pt>
                <c:pt idx="2">
                  <c:v>31077.09</c:v>
                </c:pt>
                <c:pt idx="3">
                  <c:v>23205.65</c:v>
                </c:pt>
                <c:pt idx="4">
                  <c:v>31503.9</c:v>
                </c:pt>
                <c:pt idx="5">
                  <c:v>27836.77</c:v>
                </c:pt>
              </c:numCache>
            </c:numRef>
          </c:val>
          <c:extLst>
            <c:ext xmlns:c16="http://schemas.microsoft.com/office/drawing/2014/chart" uri="{C3380CC4-5D6E-409C-BE32-E72D297353CC}">
              <c16:uniqueId val="{00000000-7941-46DB-8C9D-FD744BD840C2}"/>
            </c:ext>
          </c:extLst>
        </c:ser>
        <c:ser>
          <c:idx val="1"/>
          <c:order val="1"/>
          <c:tx>
            <c:strRef>
              <c:f>'air export'!$B$24</c:f>
              <c:strCache>
                <c:ptCount val="1"/>
                <c:pt idx="0">
                  <c:v>2nd Quarter</c:v>
                </c:pt>
              </c:strCache>
            </c:strRef>
          </c:tx>
          <c:spPr>
            <a:solidFill>
              <a:schemeClr val="accent2"/>
            </a:solidFill>
            <a:ln>
              <a:noFill/>
            </a:ln>
            <a:effectLst/>
          </c:spPr>
          <c:invertIfNegative val="0"/>
          <c:cat>
            <c:numRef>
              <c:f>'air export'!$C$22:$H$22</c:f>
              <c:numCache>
                <c:formatCode>General</c:formatCode>
                <c:ptCount val="6"/>
                <c:pt idx="0">
                  <c:v>2020</c:v>
                </c:pt>
                <c:pt idx="1">
                  <c:v>2021</c:v>
                </c:pt>
                <c:pt idx="2">
                  <c:v>2022</c:v>
                </c:pt>
                <c:pt idx="3">
                  <c:v>2023</c:v>
                </c:pt>
                <c:pt idx="4">
                  <c:v>2024</c:v>
                </c:pt>
                <c:pt idx="5">
                  <c:v>2025</c:v>
                </c:pt>
              </c:numCache>
            </c:numRef>
          </c:cat>
          <c:val>
            <c:numRef>
              <c:f>'air export'!$C$24:$H$24</c:f>
              <c:numCache>
                <c:formatCode>#,##0.00</c:formatCode>
                <c:ptCount val="6"/>
                <c:pt idx="0">
                  <c:v>14452.22</c:v>
                </c:pt>
                <c:pt idx="1">
                  <c:v>26850.98</c:v>
                </c:pt>
                <c:pt idx="2">
                  <c:v>29714.27</c:v>
                </c:pt>
                <c:pt idx="3">
                  <c:v>23356.89</c:v>
                </c:pt>
                <c:pt idx="4">
                  <c:v>28374.27</c:v>
                </c:pt>
                <c:pt idx="5">
                  <c:v>26460.34</c:v>
                </c:pt>
              </c:numCache>
            </c:numRef>
          </c:val>
          <c:extLst>
            <c:ext xmlns:c16="http://schemas.microsoft.com/office/drawing/2014/chart" uri="{C3380CC4-5D6E-409C-BE32-E72D297353CC}">
              <c16:uniqueId val="{00000001-7941-46DB-8C9D-FD744BD840C2}"/>
            </c:ext>
          </c:extLst>
        </c:ser>
        <c:ser>
          <c:idx val="2"/>
          <c:order val="2"/>
          <c:tx>
            <c:strRef>
              <c:f>'air export'!$B$25</c:f>
              <c:strCache>
                <c:ptCount val="1"/>
                <c:pt idx="0">
                  <c:v>3rd Quarter</c:v>
                </c:pt>
              </c:strCache>
            </c:strRef>
          </c:tx>
          <c:spPr>
            <a:solidFill>
              <a:schemeClr val="accent3"/>
            </a:solidFill>
            <a:ln>
              <a:noFill/>
            </a:ln>
            <a:effectLst/>
          </c:spPr>
          <c:invertIfNegative val="0"/>
          <c:cat>
            <c:numRef>
              <c:f>'air export'!$C$22:$H$22</c:f>
              <c:numCache>
                <c:formatCode>General</c:formatCode>
                <c:ptCount val="6"/>
                <c:pt idx="0">
                  <c:v>2020</c:v>
                </c:pt>
                <c:pt idx="1">
                  <c:v>2021</c:v>
                </c:pt>
                <c:pt idx="2">
                  <c:v>2022</c:v>
                </c:pt>
                <c:pt idx="3">
                  <c:v>2023</c:v>
                </c:pt>
                <c:pt idx="4">
                  <c:v>2024</c:v>
                </c:pt>
                <c:pt idx="5">
                  <c:v>2025</c:v>
                </c:pt>
              </c:numCache>
            </c:numRef>
          </c:cat>
          <c:val>
            <c:numRef>
              <c:f>'air export'!$C$25:$H$25</c:f>
              <c:numCache>
                <c:formatCode>#,##0.00</c:formatCode>
                <c:ptCount val="6"/>
                <c:pt idx="0">
                  <c:v>22421.96</c:v>
                </c:pt>
                <c:pt idx="1">
                  <c:v>33925.519999999997</c:v>
                </c:pt>
                <c:pt idx="2">
                  <c:v>24411.19</c:v>
                </c:pt>
                <c:pt idx="3" formatCode="_(* #,##0.00_);_(* \(#,##0.00\);_(* &quot;-&quot;??_);_(@_)">
                  <c:v>26925.61</c:v>
                </c:pt>
                <c:pt idx="4" formatCode="_(* #,##0.00_);_(* \(#,##0.00\);_(* &quot;-&quot;??_);_(@_)">
                  <c:v>32199.98</c:v>
                </c:pt>
              </c:numCache>
            </c:numRef>
          </c:val>
          <c:extLst>
            <c:ext xmlns:c16="http://schemas.microsoft.com/office/drawing/2014/chart" uri="{C3380CC4-5D6E-409C-BE32-E72D297353CC}">
              <c16:uniqueId val="{00000002-7941-46DB-8C9D-FD744BD840C2}"/>
            </c:ext>
          </c:extLst>
        </c:ser>
        <c:ser>
          <c:idx val="3"/>
          <c:order val="3"/>
          <c:tx>
            <c:strRef>
              <c:f>'air export'!$B$26</c:f>
              <c:strCache>
                <c:ptCount val="1"/>
                <c:pt idx="0">
                  <c:v>4th Quarter</c:v>
                </c:pt>
              </c:strCache>
            </c:strRef>
          </c:tx>
          <c:spPr>
            <a:solidFill>
              <a:schemeClr val="accent4"/>
            </a:solidFill>
            <a:ln>
              <a:noFill/>
            </a:ln>
            <a:effectLst/>
          </c:spPr>
          <c:invertIfNegative val="0"/>
          <c:cat>
            <c:numRef>
              <c:f>'air export'!$C$22:$H$22</c:f>
              <c:numCache>
                <c:formatCode>General</c:formatCode>
                <c:ptCount val="6"/>
                <c:pt idx="0">
                  <c:v>2020</c:v>
                </c:pt>
                <c:pt idx="1">
                  <c:v>2021</c:v>
                </c:pt>
                <c:pt idx="2">
                  <c:v>2022</c:v>
                </c:pt>
                <c:pt idx="3">
                  <c:v>2023</c:v>
                </c:pt>
                <c:pt idx="4">
                  <c:v>2024</c:v>
                </c:pt>
                <c:pt idx="5">
                  <c:v>2025</c:v>
                </c:pt>
              </c:numCache>
            </c:numRef>
          </c:cat>
          <c:val>
            <c:numRef>
              <c:f>'air export'!$C$26:$H$26</c:f>
              <c:numCache>
                <c:formatCode>#,##0.00</c:formatCode>
                <c:ptCount val="6"/>
                <c:pt idx="0">
                  <c:v>23675.47</c:v>
                </c:pt>
                <c:pt idx="1">
                  <c:v>36109.839999999997</c:v>
                </c:pt>
                <c:pt idx="2">
                  <c:v>22865.98</c:v>
                </c:pt>
                <c:pt idx="3">
                  <c:v>25297.77</c:v>
                </c:pt>
                <c:pt idx="4">
                  <c:v>27775.07</c:v>
                </c:pt>
              </c:numCache>
            </c:numRef>
          </c:val>
          <c:extLst>
            <c:ext xmlns:c16="http://schemas.microsoft.com/office/drawing/2014/chart" uri="{C3380CC4-5D6E-409C-BE32-E72D297353CC}">
              <c16:uniqueId val="{00000003-7941-46DB-8C9D-FD744BD840C2}"/>
            </c:ext>
          </c:extLst>
        </c:ser>
        <c:dLbls>
          <c:showLegendKey val="0"/>
          <c:showVal val="0"/>
          <c:showCatName val="0"/>
          <c:showSerName val="0"/>
          <c:showPercent val="0"/>
          <c:showBubbleSize val="0"/>
        </c:dLbls>
        <c:gapWidth val="219"/>
        <c:overlap val="100"/>
        <c:axId val="694255743"/>
        <c:axId val="694253663"/>
      </c:barChart>
      <c:catAx>
        <c:axId val="694255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94253663"/>
        <c:crosses val="autoZero"/>
        <c:auto val="1"/>
        <c:lblAlgn val="ctr"/>
        <c:lblOffset val="100"/>
        <c:noMultiLvlLbl val="0"/>
      </c:catAx>
      <c:valAx>
        <c:axId val="69425366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6942557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'air import'!$C$2</c:f>
              <c:strCache>
                <c:ptCount val="1"/>
                <c:pt idx="0">
                  <c:v>2020</c:v>
                </c:pt>
              </c:strCache>
            </c:strRef>
          </c:tx>
          <c:spPr>
            <a:ln w="28575" cap="rnd">
              <a:solidFill>
                <a:schemeClr val="accent1"/>
              </a:solidFill>
              <a:round/>
            </a:ln>
            <a:effectLst/>
          </c:spPr>
          <c:marker>
            <c:symbol val="none"/>
          </c:marker>
          <c:cat>
            <c:strRef>
              <c:f>'air import'!$B$3:$B$14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import'!$C$3:$C$14</c:f>
              <c:numCache>
                <c:formatCode>#,##0.00</c:formatCode>
                <c:ptCount val="12"/>
                <c:pt idx="0">
                  <c:v>4163.0200000000004</c:v>
                </c:pt>
                <c:pt idx="1">
                  <c:v>3467.65</c:v>
                </c:pt>
                <c:pt idx="2">
                  <c:v>3797.24</c:v>
                </c:pt>
                <c:pt idx="3" formatCode="General">
                  <c:v>693.71</c:v>
                </c:pt>
                <c:pt idx="4">
                  <c:v>1337.94</c:v>
                </c:pt>
                <c:pt idx="5">
                  <c:v>2348.7399999999998</c:v>
                </c:pt>
                <c:pt idx="6">
                  <c:v>2855.98</c:v>
                </c:pt>
                <c:pt idx="7">
                  <c:v>2698.05</c:v>
                </c:pt>
                <c:pt idx="8">
                  <c:v>2911.15</c:v>
                </c:pt>
                <c:pt idx="9">
                  <c:v>3280.8</c:v>
                </c:pt>
                <c:pt idx="10">
                  <c:v>3553.66</c:v>
                </c:pt>
                <c:pt idx="11">
                  <c:v>4466.68</c:v>
                </c:pt>
              </c:numCache>
            </c:numRef>
          </c:val>
          <c:smooth val="0"/>
          <c:extLst>
            <c:ext xmlns:c16="http://schemas.microsoft.com/office/drawing/2014/chart" uri="{C3380CC4-5D6E-409C-BE32-E72D297353CC}">
              <c16:uniqueId val="{00000000-AFEC-4EF5-861A-9B3B521CF49E}"/>
            </c:ext>
          </c:extLst>
        </c:ser>
        <c:ser>
          <c:idx val="1"/>
          <c:order val="1"/>
          <c:tx>
            <c:strRef>
              <c:f>'air import'!$D$2</c:f>
              <c:strCache>
                <c:ptCount val="1"/>
                <c:pt idx="0">
                  <c:v>2021</c:v>
                </c:pt>
              </c:strCache>
            </c:strRef>
          </c:tx>
          <c:spPr>
            <a:ln w="28575" cap="rnd">
              <a:solidFill>
                <a:schemeClr val="accent2"/>
              </a:solidFill>
              <a:round/>
            </a:ln>
            <a:effectLst/>
          </c:spPr>
          <c:marker>
            <c:symbol val="none"/>
          </c:marker>
          <c:cat>
            <c:strRef>
              <c:f>'air import'!$B$3:$B$14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import'!$D$3:$D$14</c:f>
              <c:numCache>
                <c:formatCode>#,##0.00</c:formatCode>
                <c:ptCount val="12"/>
                <c:pt idx="0">
                  <c:v>3865.25</c:v>
                </c:pt>
                <c:pt idx="1">
                  <c:v>3177.57</c:v>
                </c:pt>
                <c:pt idx="2">
                  <c:v>3914.5</c:v>
                </c:pt>
                <c:pt idx="3">
                  <c:v>3353.93</c:v>
                </c:pt>
                <c:pt idx="4">
                  <c:v>3711.17</c:v>
                </c:pt>
                <c:pt idx="5">
                  <c:v>3312.3</c:v>
                </c:pt>
                <c:pt idx="6">
                  <c:v>3859.5</c:v>
                </c:pt>
                <c:pt idx="7">
                  <c:v>4182.1400000000003</c:v>
                </c:pt>
                <c:pt idx="8">
                  <c:v>3943.5</c:v>
                </c:pt>
                <c:pt idx="9">
                  <c:v>4778.13</c:v>
                </c:pt>
                <c:pt idx="10">
                  <c:v>5215.43</c:v>
                </c:pt>
                <c:pt idx="11">
                  <c:v>4678.7700000000004</c:v>
                </c:pt>
              </c:numCache>
            </c:numRef>
          </c:val>
          <c:smooth val="0"/>
          <c:extLst>
            <c:ext xmlns:c16="http://schemas.microsoft.com/office/drawing/2014/chart" uri="{C3380CC4-5D6E-409C-BE32-E72D297353CC}">
              <c16:uniqueId val="{00000001-AFEC-4EF5-861A-9B3B521CF49E}"/>
            </c:ext>
          </c:extLst>
        </c:ser>
        <c:ser>
          <c:idx val="2"/>
          <c:order val="2"/>
          <c:tx>
            <c:strRef>
              <c:f>'air import'!$E$2</c:f>
              <c:strCache>
                <c:ptCount val="1"/>
                <c:pt idx="0">
                  <c:v>2022</c:v>
                </c:pt>
              </c:strCache>
            </c:strRef>
          </c:tx>
          <c:spPr>
            <a:ln w="28575" cap="rnd">
              <a:solidFill>
                <a:schemeClr val="accent3"/>
              </a:solidFill>
              <a:round/>
            </a:ln>
            <a:effectLst/>
          </c:spPr>
          <c:marker>
            <c:symbol val="none"/>
          </c:marker>
          <c:cat>
            <c:strRef>
              <c:f>'air import'!$B$3:$B$14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import'!$E$3:$E$14</c:f>
              <c:numCache>
                <c:formatCode>#,##0.00</c:formatCode>
                <c:ptCount val="12"/>
                <c:pt idx="0">
                  <c:v>4373.74</c:v>
                </c:pt>
                <c:pt idx="1">
                  <c:v>3081.75</c:v>
                </c:pt>
                <c:pt idx="2">
                  <c:v>3870.15</c:v>
                </c:pt>
                <c:pt idx="3">
                  <c:v>3036.41</c:v>
                </c:pt>
                <c:pt idx="4">
                  <c:v>3401.47</c:v>
                </c:pt>
                <c:pt idx="5">
                  <c:v>3397.17</c:v>
                </c:pt>
                <c:pt idx="6">
                  <c:v>2781.64</c:v>
                </c:pt>
                <c:pt idx="7">
                  <c:v>2543.83</c:v>
                </c:pt>
                <c:pt idx="8">
                  <c:v>2964.78</c:v>
                </c:pt>
                <c:pt idx="9">
                  <c:v>2743.05</c:v>
                </c:pt>
                <c:pt idx="10">
                  <c:v>2656.84</c:v>
                </c:pt>
                <c:pt idx="11">
                  <c:v>3203.43</c:v>
                </c:pt>
              </c:numCache>
            </c:numRef>
          </c:val>
          <c:smooth val="0"/>
          <c:extLst>
            <c:ext xmlns:c16="http://schemas.microsoft.com/office/drawing/2014/chart" uri="{C3380CC4-5D6E-409C-BE32-E72D297353CC}">
              <c16:uniqueId val="{00000002-AFEC-4EF5-861A-9B3B521CF49E}"/>
            </c:ext>
          </c:extLst>
        </c:ser>
        <c:ser>
          <c:idx val="3"/>
          <c:order val="3"/>
          <c:tx>
            <c:strRef>
              <c:f>'air import'!$F$2</c:f>
              <c:strCache>
                <c:ptCount val="1"/>
                <c:pt idx="0">
                  <c:v>2023</c:v>
                </c:pt>
              </c:strCache>
            </c:strRef>
          </c:tx>
          <c:spPr>
            <a:ln w="28575" cap="rnd">
              <a:solidFill>
                <a:schemeClr val="accent4"/>
              </a:solidFill>
              <a:round/>
            </a:ln>
            <a:effectLst/>
          </c:spPr>
          <c:marker>
            <c:symbol val="none"/>
          </c:marker>
          <c:cat>
            <c:strRef>
              <c:f>'air import'!$B$3:$B$14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import'!$F$3:$F$14</c:f>
              <c:numCache>
                <c:formatCode>#,##0.00</c:formatCode>
                <c:ptCount val="12"/>
                <c:pt idx="0">
                  <c:v>2522.41</c:v>
                </c:pt>
                <c:pt idx="1">
                  <c:v>2608.16</c:v>
                </c:pt>
                <c:pt idx="2">
                  <c:v>2971.05</c:v>
                </c:pt>
                <c:pt idx="3">
                  <c:v>2596.85</c:v>
                </c:pt>
                <c:pt idx="4">
                  <c:v>2570.2800000000002</c:v>
                </c:pt>
                <c:pt idx="5">
                  <c:v>2816.53</c:v>
                </c:pt>
                <c:pt idx="6">
                  <c:v>2976.63</c:v>
                </c:pt>
                <c:pt idx="7">
                  <c:v>2998.65</c:v>
                </c:pt>
                <c:pt idx="8">
                  <c:v>2937.76</c:v>
                </c:pt>
                <c:pt idx="9">
                  <c:v>3162.0160000000001</c:v>
                </c:pt>
                <c:pt idx="10">
                  <c:v>3266.7620000000002</c:v>
                </c:pt>
                <c:pt idx="11">
                  <c:v>3469.85</c:v>
                </c:pt>
              </c:numCache>
            </c:numRef>
          </c:val>
          <c:smooth val="0"/>
          <c:extLst>
            <c:ext xmlns:c16="http://schemas.microsoft.com/office/drawing/2014/chart" uri="{C3380CC4-5D6E-409C-BE32-E72D297353CC}">
              <c16:uniqueId val="{00000003-AFEC-4EF5-861A-9B3B521CF49E}"/>
            </c:ext>
          </c:extLst>
        </c:ser>
        <c:ser>
          <c:idx val="4"/>
          <c:order val="4"/>
          <c:tx>
            <c:strRef>
              <c:f>'air import'!$G$2</c:f>
              <c:strCache>
                <c:ptCount val="1"/>
                <c:pt idx="0">
                  <c:v>2024</c:v>
                </c:pt>
              </c:strCache>
            </c:strRef>
          </c:tx>
          <c:spPr>
            <a:ln w="28575" cap="rnd">
              <a:solidFill>
                <a:schemeClr val="accent5"/>
              </a:solidFill>
              <a:round/>
            </a:ln>
            <a:effectLst/>
          </c:spPr>
          <c:marker>
            <c:symbol val="none"/>
          </c:marker>
          <c:cat>
            <c:strRef>
              <c:f>'air import'!$B$3:$B$14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import'!$G$3:$G$14</c:f>
              <c:numCache>
                <c:formatCode>#,##0.00</c:formatCode>
                <c:ptCount val="12"/>
                <c:pt idx="0">
                  <c:v>3166</c:v>
                </c:pt>
                <c:pt idx="1">
                  <c:v>3193.22</c:v>
                </c:pt>
                <c:pt idx="2">
                  <c:v>4223.51</c:v>
                </c:pt>
                <c:pt idx="3">
                  <c:v>3381.48</c:v>
                </c:pt>
                <c:pt idx="4">
                  <c:v>3563.49</c:v>
                </c:pt>
                <c:pt idx="5">
                  <c:v>3770.55</c:v>
                </c:pt>
                <c:pt idx="6">
                  <c:v>3888.44</c:v>
                </c:pt>
                <c:pt idx="7">
                  <c:v>3866.55</c:v>
                </c:pt>
                <c:pt idx="8">
                  <c:v>3814.65</c:v>
                </c:pt>
                <c:pt idx="9">
                  <c:v>4160.66</c:v>
                </c:pt>
                <c:pt idx="10">
                  <c:v>3910.74</c:v>
                </c:pt>
                <c:pt idx="11">
                  <c:v>4156.38</c:v>
                </c:pt>
              </c:numCache>
            </c:numRef>
          </c:val>
          <c:smooth val="0"/>
          <c:extLst>
            <c:ext xmlns:c16="http://schemas.microsoft.com/office/drawing/2014/chart" uri="{C3380CC4-5D6E-409C-BE32-E72D297353CC}">
              <c16:uniqueId val="{00000004-AFEC-4EF5-861A-9B3B521CF49E}"/>
            </c:ext>
          </c:extLst>
        </c:ser>
        <c:ser>
          <c:idx val="5"/>
          <c:order val="5"/>
          <c:tx>
            <c:strRef>
              <c:f>'air import'!$H$2</c:f>
              <c:strCache>
                <c:ptCount val="1"/>
                <c:pt idx="0">
                  <c:v>2025</c:v>
                </c:pt>
              </c:strCache>
            </c:strRef>
          </c:tx>
          <c:spPr>
            <a:ln w="38100" cap="rnd">
              <a:solidFill>
                <a:schemeClr val="accent6">
                  <a:lumMod val="20000"/>
                  <a:lumOff val="80000"/>
                </a:schemeClr>
              </a:solidFill>
              <a:round/>
            </a:ln>
            <a:effectLst/>
          </c:spPr>
          <c:marker>
            <c:symbol val="none"/>
          </c:marker>
          <c:cat>
            <c:strRef>
              <c:f>'air import'!$B$3:$B$14</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'air import'!$H$3:$H$14</c:f>
              <c:numCache>
                <c:formatCode>#,##0.00</c:formatCode>
                <c:ptCount val="12"/>
                <c:pt idx="0">
                  <c:v>3569.17</c:v>
                </c:pt>
                <c:pt idx="1">
                  <c:v>3168.56</c:v>
                </c:pt>
                <c:pt idx="2">
                  <c:v>4449.37</c:v>
                </c:pt>
                <c:pt idx="3">
                  <c:v>3462.66</c:v>
                </c:pt>
                <c:pt idx="4">
                  <c:v>3874.42</c:v>
                </c:pt>
                <c:pt idx="5">
                  <c:v>4149.1499999999996</c:v>
                </c:pt>
              </c:numCache>
            </c:numRef>
          </c:val>
          <c:smooth val="0"/>
          <c:extLst>
            <c:ext xmlns:c16="http://schemas.microsoft.com/office/drawing/2014/chart" uri="{C3380CC4-5D6E-409C-BE32-E72D297353CC}">
              <c16:uniqueId val="{00000005-AFEC-4EF5-861A-9B3B521CF49E}"/>
            </c:ext>
          </c:extLst>
        </c:ser>
        <c:dLbls>
          <c:showLegendKey val="0"/>
          <c:showVal val="0"/>
          <c:showCatName val="0"/>
          <c:showSerName val="0"/>
          <c:showPercent val="0"/>
          <c:showBubbleSize val="0"/>
        </c:dLbls>
        <c:smooth val="0"/>
        <c:axId val="215340591"/>
        <c:axId val="215337711"/>
      </c:lineChart>
      <c:catAx>
        <c:axId val="215340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15337711"/>
        <c:crosses val="autoZero"/>
        <c:auto val="1"/>
        <c:lblAlgn val="ctr"/>
        <c:lblOffset val="100"/>
        <c:noMultiLvlLbl val="0"/>
      </c:catAx>
      <c:valAx>
        <c:axId val="21533771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2153405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361595638837061E-2"/>
          <c:y val="8.7708411448568932E-2"/>
          <c:w val="0.90183756431916084"/>
          <c:h val="0.76610048743907011"/>
        </c:manualLayout>
      </c:layout>
      <c:barChart>
        <c:barDir val="col"/>
        <c:grouping val="stacked"/>
        <c:varyColors val="0"/>
        <c:ser>
          <c:idx val="0"/>
          <c:order val="0"/>
          <c:tx>
            <c:strRef>
              <c:f>'air import'!$B$21</c:f>
              <c:strCache>
                <c:ptCount val="1"/>
                <c:pt idx="0">
                  <c:v>1st Quarter</c:v>
                </c:pt>
              </c:strCache>
            </c:strRef>
          </c:tx>
          <c:spPr>
            <a:solidFill>
              <a:schemeClr val="accent1"/>
            </a:solidFill>
            <a:ln>
              <a:noFill/>
            </a:ln>
            <a:effectLst/>
          </c:spPr>
          <c:invertIfNegative val="0"/>
          <c:cat>
            <c:numRef>
              <c:f>'air import'!$C$20:$H$20</c:f>
              <c:numCache>
                <c:formatCode>General</c:formatCode>
                <c:ptCount val="6"/>
                <c:pt idx="0">
                  <c:v>2020</c:v>
                </c:pt>
                <c:pt idx="1">
                  <c:v>2021</c:v>
                </c:pt>
                <c:pt idx="2">
                  <c:v>2022</c:v>
                </c:pt>
                <c:pt idx="3">
                  <c:v>2023</c:v>
                </c:pt>
                <c:pt idx="4">
                  <c:v>2024</c:v>
                </c:pt>
                <c:pt idx="5">
                  <c:v>2025</c:v>
                </c:pt>
              </c:numCache>
            </c:numRef>
          </c:cat>
          <c:val>
            <c:numRef>
              <c:f>'air import'!$C$21:$H$21</c:f>
              <c:numCache>
                <c:formatCode>#,##0.00</c:formatCode>
                <c:ptCount val="6"/>
                <c:pt idx="0">
                  <c:v>11427.91</c:v>
                </c:pt>
                <c:pt idx="1">
                  <c:v>10957.32</c:v>
                </c:pt>
                <c:pt idx="2">
                  <c:v>11325.64</c:v>
                </c:pt>
                <c:pt idx="3">
                  <c:v>8101.62</c:v>
                </c:pt>
                <c:pt idx="4">
                  <c:v>10582.73</c:v>
                </c:pt>
                <c:pt idx="5">
                  <c:v>11187.1</c:v>
                </c:pt>
              </c:numCache>
            </c:numRef>
          </c:val>
          <c:extLst>
            <c:ext xmlns:c16="http://schemas.microsoft.com/office/drawing/2014/chart" uri="{C3380CC4-5D6E-409C-BE32-E72D297353CC}">
              <c16:uniqueId val="{00000000-3753-4B4E-A4BF-864835671579}"/>
            </c:ext>
          </c:extLst>
        </c:ser>
        <c:ser>
          <c:idx val="1"/>
          <c:order val="1"/>
          <c:tx>
            <c:strRef>
              <c:f>'air import'!$B$22</c:f>
              <c:strCache>
                <c:ptCount val="1"/>
                <c:pt idx="0">
                  <c:v>2nd Quarter</c:v>
                </c:pt>
              </c:strCache>
            </c:strRef>
          </c:tx>
          <c:spPr>
            <a:solidFill>
              <a:schemeClr val="accent2"/>
            </a:solidFill>
            <a:ln>
              <a:noFill/>
            </a:ln>
            <a:effectLst/>
          </c:spPr>
          <c:invertIfNegative val="0"/>
          <c:cat>
            <c:numRef>
              <c:f>'air import'!$C$20:$H$20</c:f>
              <c:numCache>
                <c:formatCode>General</c:formatCode>
                <c:ptCount val="6"/>
                <c:pt idx="0">
                  <c:v>2020</c:v>
                </c:pt>
                <c:pt idx="1">
                  <c:v>2021</c:v>
                </c:pt>
                <c:pt idx="2">
                  <c:v>2022</c:v>
                </c:pt>
                <c:pt idx="3">
                  <c:v>2023</c:v>
                </c:pt>
                <c:pt idx="4">
                  <c:v>2024</c:v>
                </c:pt>
                <c:pt idx="5">
                  <c:v>2025</c:v>
                </c:pt>
              </c:numCache>
            </c:numRef>
          </c:cat>
          <c:val>
            <c:numRef>
              <c:f>'air import'!$C$22:$H$22</c:f>
              <c:numCache>
                <c:formatCode>#,##0.00</c:formatCode>
                <c:ptCount val="6"/>
                <c:pt idx="0">
                  <c:v>4380.3900000000003</c:v>
                </c:pt>
                <c:pt idx="1">
                  <c:v>10377.4</c:v>
                </c:pt>
                <c:pt idx="2">
                  <c:v>9835.0499999999993</c:v>
                </c:pt>
                <c:pt idx="3">
                  <c:v>7983.66</c:v>
                </c:pt>
                <c:pt idx="4">
                  <c:v>10715.52</c:v>
                </c:pt>
                <c:pt idx="5">
                  <c:v>11486.23</c:v>
                </c:pt>
              </c:numCache>
            </c:numRef>
          </c:val>
          <c:extLst>
            <c:ext xmlns:c16="http://schemas.microsoft.com/office/drawing/2014/chart" uri="{C3380CC4-5D6E-409C-BE32-E72D297353CC}">
              <c16:uniqueId val="{00000001-3753-4B4E-A4BF-864835671579}"/>
            </c:ext>
          </c:extLst>
        </c:ser>
        <c:ser>
          <c:idx val="2"/>
          <c:order val="2"/>
          <c:tx>
            <c:strRef>
              <c:f>'air import'!$B$23</c:f>
              <c:strCache>
                <c:ptCount val="1"/>
                <c:pt idx="0">
                  <c:v>3rd Quarter</c:v>
                </c:pt>
              </c:strCache>
            </c:strRef>
          </c:tx>
          <c:spPr>
            <a:solidFill>
              <a:schemeClr val="accent3"/>
            </a:solidFill>
            <a:ln>
              <a:noFill/>
            </a:ln>
            <a:effectLst/>
          </c:spPr>
          <c:invertIfNegative val="0"/>
          <c:cat>
            <c:numRef>
              <c:f>'air import'!$C$20:$H$20</c:f>
              <c:numCache>
                <c:formatCode>General</c:formatCode>
                <c:ptCount val="6"/>
                <c:pt idx="0">
                  <c:v>2020</c:v>
                </c:pt>
                <c:pt idx="1">
                  <c:v>2021</c:v>
                </c:pt>
                <c:pt idx="2">
                  <c:v>2022</c:v>
                </c:pt>
                <c:pt idx="3">
                  <c:v>2023</c:v>
                </c:pt>
                <c:pt idx="4">
                  <c:v>2024</c:v>
                </c:pt>
                <c:pt idx="5">
                  <c:v>2025</c:v>
                </c:pt>
              </c:numCache>
            </c:numRef>
          </c:cat>
          <c:val>
            <c:numRef>
              <c:f>'air import'!$C$23:$H$23</c:f>
              <c:numCache>
                <c:formatCode>#,##0.00</c:formatCode>
                <c:ptCount val="6"/>
                <c:pt idx="0">
                  <c:v>8465.18</c:v>
                </c:pt>
                <c:pt idx="1">
                  <c:v>11985.14</c:v>
                </c:pt>
                <c:pt idx="2">
                  <c:v>8290.25</c:v>
                </c:pt>
                <c:pt idx="3">
                  <c:v>8913.0400000000009</c:v>
                </c:pt>
                <c:pt idx="4">
                  <c:v>11569.64</c:v>
                </c:pt>
              </c:numCache>
            </c:numRef>
          </c:val>
          <c:extLst>
            <c:ext xmlns:c16="http://schemas.microsoft.com/office/drawing/2014/chart" uri="{C3380CC4-5D6E-409C-BE32-E72D297353CC}">
              <c16:uniqueId val="{00000002-3753-4B4E-A4BF-864835671579}"/>
            </c:ext>
          </c:extLst>
        </c:ser>
        <c:ser>
          <c:idx val="3"/>
          <c:order val="3"/>
          <c:tx>
            <c:strRef>
              <c:f>'air import'!$B$24</c:f>
              <c:strCache>
                <c:ptCount val="1"/>
                <c:pt idx="0">
                  <c:v>4th Quarter</c:v>
                </c:pt>
              </c:strCache>
            </c:strRef>
          </c:tx>
          <c:spPr>
            <a:solidFill>
              <a:schemeClr val="accent4"/>
            </a:solidFill>
            <a:ln>
              <a:noFill/>
            </a:ln>
            <a:effectLst/>
          </c:spPr>
          <c:invertIfNegative val="0"/>
          <c:cat>
            <c:numRef>
              <c:f>'air import'!$C$20:$H$20</c:f>
              <c:numCache>
                <c:formatCode>General</c:formatCode>
                <c:ptCount val="6"/>
                <c:pt idx="0">
                  <c:v>2020</c:v>
                </c:pt>
                <c:pt idx="1">
                  <c:v>2021</c:v>
                </c:pt>
                <c:pt idx="2">
                  <c:v>2022</c:v>
                </c:pt>
                <c:pt idx="3">
                  <c:v>2023</c:v>
                </c:pt>
                <c:pt idx="4">
                  <c:v>2024</c:v>
                </c:pt>
                <c:pt idx="5">
                  <c:v>2025</c:v>
                </c:pt>
              </c:numCache>
            </c:numRef>
          </c:cat>
          <c:val>
            <c:numRef>
              <c:f>'air import'!$C$24:$H$24</c:f>
              <c:numCache>
                <c:formatCode>#,##0.00</c:formatCode>
                <c:ptCount val="6"/>
                <c:pt idx="0">
                  <c:v>11301.14</c:v>
                </c:pt>
                <c:pt idx="1">
                  <c:v>14672.33</c:v>
                </c:pt>
                <c:pt idx="2">
                  <c:v>8603.32</c:v>
                </c:pt>
                <c:pt idx="3">
                  <c:v>9898.6299999999992</c:v>
                </c:pt>
                <c:pt idx="4">
                  <c:v>12227.78</c:v>
                </c:pt>
              </c:numCache>
            </c:numRef>
          </c:val>
          <c:extLst>
            <c:ext xmlns:c16="http://schemas.microsoft.com/office/drawing/2014/chart" uri="{C3380CC4-5D6E-409C-BE32-E72D297353CC}">
              <c16:uniqueId val="{00000003-3753-4B4E-A4BF-864835671579}"/>
            </c:ext>
          </c:extLst>
        </c:ser>
        <c:dLbls>
          <c:showLegendKey val="0"/>
          <c:showVal val="0"/>
          <c:showCatName val="0"/>
          <c:showSerName val="0"/>
          <c:showPercent val="0"/>
          <c:showBubbleSize val="0"/>
        </c:dLbls>
        <c:gapWidth val="150"/>
        <c:overlap val="100"/>
        <c:axId val="1792445855"/>
        <c:axId val="1792447519"/>
      </c:barChart>
      <c:catAx>
        <c:axId val="17924458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792447519"/>
        <c:crosses val="autoZero"/>
        <c:auto val="1"/>
        <c:lblAlgn val="ctr"/>
        <c:lblOffset val="100"/>
        <c:noMultiLvlLbl val="0"/>
      </c:catAx>
      <c:valAx>
        <c:axId val="179244751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7924458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'air transhipment'!$B$3</c:f>
              <c:strCache>
                <c:ptCount val="1"/>
                <c:pt idx="0">
                  <c:v>1st Quarter</c:v>
                </c:pt>
              </c:strCache>
            </c:strRef>
          </c:tx>
          <c:spPr>
            <a:solidFill>
              <a:schemeClr val="accent1"/>
            </a:solidFill>
            <a:ln>
              <a:noFill/>
            </a:ln>
            <a:effectLst/>
          </c:spPr>
          <c:invertIfNegative val="0"/>
          <c:cat>
            <c:numRef>
              <c:f>'air transhipment'!$C$2:$H$2</c:f>
              <c:numCache>
                <c:formatCode>General</c:formatCode>
                <c:ptCount val="6"/>
                <c:pt idx="0">
                  <c:v>2020</c:v>
                </c:pt>
                <c:pt idx="1">
                  <c:v>2021</c:v>
                </c:pt>
                <c:pt idx="2">
                  <c:v>2022</c:v>
                </c:pt>
                <c:pt idx="3">
                  <c:v>2023</c:v>
                </c:pt>
                <c:pt idx="4">
                  <c:v>2024</c:v>
                </c:pt>
                <c:pt idx="5">
                  <c:v>2025</c:v>
                </c:pt>
              </c:numCache>
            </c:numRef>
          </c:cat>
          <c:val>
            <c:numRef>
              <c:f>'air transhipment'!$C$3:$H$3</c:f>
              <c:numCache>
                <c:formatCode>#,##0.00</c:formatCode>
                <c:ptCount val="6"/>
                <c:pt idx="0">
                  <c:v>8268.93</c:v>
                </c:pt>
                <c:pt idx="1">
                  <c:v>3765.81</c:v>
                </c:pt>
                <c:pt idx="2">
                  <c:v>6138.5</c:v>
                </c:pt>
                <c:pt idx="3">
                  <c:v>5727.79</c:v>
                </c:pt>
                <c:pt idx="4">
                  <c:v>7355.92</c:v>
                </c:pt>
                <c:pt idx="5">
                  <c:v>5679.26</c:v>
                </c:pt>
              </c:numCache>
            </c:numRef>
          </c:val>
          <c:extLst>
            <c:ext xmlns:c16="http://schemas.microsoft.com/office/drawing/2014/chart" uri="{C3380CC4-5D6E-409C-BE32-E72D297353CC}">
              <c16:uniqueId val="{00000000-B120-4B9B-828B-03F6F29B023A}"/>
            </c:ext>
          </c:extLst>
        </c:ser>
        <c:ser>
          <c:idx val="1"/>
          <c:order val="1"/>
          <c:tx>
            <c:strRef>
              <c:f>'air transhipment'!$B$4</c:f>
              <c:strCache>
                <c:ptCount val="1"/>
                <c:pt idx="0">
                  <c:v>2nd Quarter</c:v>
                </c:pt>
              </c:strCache>
            </c:strRef>
          </c:tx>
          <c:spPr>
            <a:solidFill>
              <a:schemeClr val="accent2"/>
            </a:solidFill>
            <a:ln>
              <a:noFill/>
            </a:ln>
            <a:effectLst/>
          </c:spPr>
          <c:invertIfNegative val="0"/>
          <c:cat>
            <c:numRef>
              <c:f>'air transhipment'!$C$2:$H$2</c:f>
              <c:numCache>
                <c:formatCode>General</c:formatCode>
                <c:ptCount val="6"/>
                <c:pt idx="0">
                  <c:v>2020</c:v>
                </c:pt>
                <c:pt idx="1">
                  <c:v>2021</c:v>
                </c:pt>
                <c:pt idx="2">
                  <c:v>2022</c:v>
                </c:pt>
                <c:pt idx="3">
                  <c:v>2023</c:v>
                </c:pt>
                <c:pt idx="4">
                  <c:v>2024</c:v>
                </c:pt>
                <c:pt idx="5">
                  <c:v>2025</c:v>
                </c:pt>
              </c:numCache>
            </c:numRef>
          </c:cat>
          <c:val>
            <c:numRef>
              <c:f>'air transhipment'!$C$4:$H$4</c:f>
              <c:numCache>
                <c:formatCode>#,##0.00</c:formatCode>
                <c:ptCount val="6"/>
                <c:pt idx="0">
                  <c:v>2116.5300000000002</c:v>
                </c:pt>
                <c:pt idx="1">
                  <c:v>4971.2700000000004</c:v>
                </c:pt>
                <c:pt idx="2">
                  <c:v>7451.95</c:v>
                </c:pt>
                <c:pt idx="3">
                  <c:v>5826.13</c:v>
                </c:pt>
                <c:pt idx="4">
                  <c:v>7152.26</c:v>
                </c:pt>
                <c:pt idx="5">
                  <c:v>6583.16</c:v>
                </c:pt>
              </c:numCache>
            </c:numRef>
          </c:val>
          <c:extLst>
            <c:ext xmlns:c16="http://schemas.microsoft.com/office/drawing/2014/chart" uri="{C3380CC4-5D6E-409C-BE32-E72D297353CC}">
              <c16:uniqueId val="{00000001-B120-4B9B-828B-03F6F29B023A}"/>
            </c:ext>
          </c:extLst>
        </c:ser>
        <c:ser>
          <c:idx val="2"/>
          <c:order val="2"/>
          <c:tx>
            <c:strRef>
              <c:f>'air transhipment'!$B$5</c:f>
              <c:strCache>
                <c:ptCount val="1"/>
                <c:pt idx="0">
                  <c:v>3rd Quarter</c:v>
                </c:pt>
              </c:strCache>
            </c:strRef>
          </c:tx>
          <c:spPr>
            <a:solidFill>
              <a:schemeClr val="accent3"/>
            </a:solidFill>
            <a:ln>
              <a:noFill/>
            </a:ln>
            <a:effectLst/>
          </c:spPr>
          <c:invertIfNegative val="0"/>
          <c:cat>
            <c:numRef>
              <c:f>'air transhipment'!$C$2:$H$2</c:f>
              <c:numCache>
                <c:formatCode>General</c:formatCode>
                <c:ptCount val="6"/>
                <c:pt idx="0">
                  <c:v>2020</c:v>
                </c:pt>
                <c:pt idx="1">
                  <c:v>2021</c:v>
                </c:pt>
                <c:pt idx="2">
                  <c:v>2022</c:v>
                </c:pt>
                <c:pt idx="3">
                  <c:v>2023</c:v>
                </c:pt>
                <c:pt idx="4">
                  <c:v>2024</c:v>
                </c:pt>
                <c:pt idx="5">
                  <c:v>2025</c:v>
                </c:pt>
              </c:numCache>
            </c:numRef>
          </c:cat>
          <c:val>
            <c:numRef>
              <c:f>'air transhipment'!$C$5:$H$5</c:f>
              <c:numCache>
                <c:formatCode>#,##0.00</c:formatCode>
                <c:ptCount val="6"/>
                <c:pt idx="0">
                  <c:v>2523.25</c:v>
                </c:pt>
                <c:pt idx="1">
                  <c:v>6979.1</c:v>
                </c:pt>
                <c:pt idx="2">
                  <c:v>5300.03</c:v>
                </c:pt>
                <c:pt idx="3">
                  <c:v>7052.71</c:v>
                </c:pt>
                <c:pt idx="4">
                  <c:v>6971.15</c:v>
                </c:pt>
              </c:numCache>
            </c:numRef>
          </c:val>
          <c:extLst>
            <c:ext xmlns:c16="http://schemas.microsoft.com/office/drawing/2014/chart" uri="{C3380CC4-5D6E-409C-BE32-E72D297353CC}">
              <c16:uniqueId val="{00000002-B120-4B9B-828B-03F6F29B023A}"/>
            </c:ext>
          </c:extLst>
        </c:ser>
        <c:ser>
          <c:idx val="3"/>
          <c:order val="3"/>
          <c:tx>
            <c:strRef>
              <c:f>'air transhipment'!$B$6</c:f>
              <c:strCache>
                <c:ptCount val="1"/>
                <c:pt idx="0">
                  <c:v>4th Quarter</c:v>
                </c:pt>
              </c:strCache>
            </c:strRef>
          </c:tx>
          <c:spPr>
            <a:solidFill>
              <a:schemeClr val="accent4"/>
            </a:solidFill>
            <a:ln>
              <a:noFill/>
            </a:ln>
            <a:effectLst/>
          </c:spPr>
          <c:invertIfNegative val="0"/>
          <c:cat>
            <c:numRef>
              <c:f>'air transhipment'!$C$2:$H$2</c:f>
              <c:numCache>
                <c:formatCode>General</c:formatCode>
                <c:ptCount val="6"/>
                <c:pt idx="0">
                  <c:v>2020</c:v>
                </c:pt>
                <c:pt idx="1">
                  <c:v>2021</c:v>
                </c:pt>
                <c:pt idx="2">
                  <c:v>2022</c:v>
                </c:pt>
                <c:pt idx="3">
                  <c:v>2023</c:v>
                </c:pt>
                <c:pt idx="4">
                  <c:v>2024</c:v>
                </c:pt>
                <c:pt idx="5">
                  <c:v>2025</c:v>
                </c:pt>
              </c:numCache>
            </c:numRef>
          </c:cat>
          <c:val>
            <c:numRef>
              <c:f>'air transhipment'!$C$6:$H$6</c:f>
              <c:numCache>
                <c:formatCode>#,##0.00</c:formatCode>
                <c:ptCount val="6"/>
                <c:pt idx="0">
                  <c:v>3809.29</c:v>
                </c:pt>
                <c:pt idx="1">
                  <c:v>7279.39</c:v>
                </c:pt>
                <c:pt idx="2">
                  <c:v>5981.29</c:v>
                </c:pt>
                <c:pt idx="3">
                  <c:v>6637.0950000000003</c:v>
                </c:pt>
                <c:pt idx="4">
                  <c:v>6045.9</c:v>
                </c:pt>
              </c:numCache>
            </c:numRef>
          </c:val>
          <c:extLst>
            <c:ext xmlns:c16="http://schemas.microsoft.com/office/drawing/2014/chart" uri="{C3380CC4-5D6E-409C-BE32-E72D297353CC}">
              <c16:uniqueId val="{00000003-B120-4B9B-828B-03F6F29B023A}"/>
            </c:ext>
          </c:extLst>
        </c:ser>
        <c:dLbls>
          <c:showLegendKey val="0"/>
          <c:showVal val="0"/>
          <c:showCatName val="0"/>
          <c:showSerName val="0"/>
          <c:showPercent val="0"/>
          <c:showBubbleSize val="0"/>
        </c:dLbls>
        <c:gapWidth val="150"/>
        <c:overlap val="100"/>
        <c:axId val="1642317375"/>
        <c:axId val="1642323199"/>
      </c:barChart>
      <c:catAx>
        <c:axId val="16423173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642323199"/>
        <c:crosses val="autoZero"/>
        <c:auto val="1"/>
        <c:lblAlgn val="ctr"/>
        <c:lblOffset val="100"/>
        <c:noMultiLvlLbl val="0"/>
      </c:catAx>
      <c:valAx>
        <c:axId val="1642323199"/>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6423173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'air sum'!$C$2</c:f>
              <c:strCache>
                <c:ptCount val="1"/>
                <c:pt idx="0">
                  <c:v>UPLIFT (Tons) </c:v>
                </c:pt>
              </c:strCache>
            </c:strRef>
          </c:tx>
          <c:spPr>
            <a:ln w="28575" cap="rnd">
              <a:solidFill>
                <a:schemeClr val="accent1"/>
              </a:solidFill>
              <a:round/>
            </a:ln>
            <a:effectLst/>
          </c:spPr>
          <c:marker>
            <c:symbol val="none"/>
          </c:marker>
          <c:cat>
            <c:strRef>
              <c:f>'air sum'!$B$3:$B$8</c:f>
              <c:strCache>
                <c:ptCount val="6"/>
                <c:pt idx="0">
                  <c:v>2020</c:v>
                </c:pt>
                <c:pt idx="1">
                  <c:v>2021</c:v>
                </c:pt>
                <c:pt idx="2">
                  <c:v>2022</c:v>
                </c:pt>
                <c:pt idx="3">
                  <c:v>2023</c:v>
                </c:pt>
                <c:pt idx="4">
                  <c:v>2024</c:v>
                </c:pt>
                <c:pt idx="5">
                  <c:v>2025 (Q2)</c:v>
                </c:pt>
              </c:strCache>
            </c:strRef>
          </c:cat>
          <c:val>
            <c:numRef>
              <c:f>'air sum'!$C$3:$C$8</c:f>
              <c:numCache>
                <c:formatCode>#,##0.00</c:formatCode>
                <c:ptCount val="6"/>
                <c:pt idx="0">
                  <c:v>96019.82</c:v>
                </c:pt>
                <c:pt idx="1">
                  <c:v>124108.95</c:v>
                </c:pt>
                <c:pt idx="2">
                  <c:v>108068.53</c:v>
                </c:pt>
                <c:pt idx="3">
                  <c:v>98785.919999999998</c:v>
                </c:pt>
                <c:pt idx="4">
                  <c:v>119853.22</c:v>
                </c:pt>
                <c:pt idx="5">
                  <c:v>54297.11</c:v>
                </c:pt>
              </c:numCache>
            </c:numRef>
          </c:val>
          <c:smooth val="0"/>
          <c:extLst>
            <c:ext xmlns:c16="http://schemas.microsoft.com/office/drawing/2014/chart" uri="{C3380CC4-5D6E-409C-BE32-E72D297353CC}">
              <c16:uniqueId val="{00000000-D580-41AB-B88C-72FFDE1734E6}"/>
            </c:ext>
          </c:extLst>
        </c:ser>
        <c:ser>
          <c:idx val="1"/>
          <c:order val="1"/>
          <c:tx>
            <c:strRef>
              <c:f>'air sum'!$D$2</c:f>
              <c:strCache>
                <c:ptCount val="1"/>
                <c:pt idx="0">
                  <c:v>DISCHARGE (Tons)</c:v>
                </c:pt>
              </c:strCache>
            </c:strRef>
          </c:tx>
          <c:spPr>
            <a:ln w="28575" cap="rnd">
              <a:solidFill>
                <a:schemeClr val="accent2"/>
              </a:solidFill>
              <a:round/>
            </a:ln>
            <a:effectLst/>
          </c:spPr>
          <c:marker>
            <c:symbol val="none"/>
          </c:marker>
          <c:cat>
            <c:strRef>
              <c:f>'air sum'!$B$3:$B$8</c:f>
              <c:strCache>
                <c:ptCount val="6"/>
                <c:pt idx="0">
                  <c:v>2020</c:v>
                </c:pt>
                <c:pt idx="1">
                  <c:v>2021</c:v>
                </c:pt>
                <c:pt idx="2">
                  <c:v>2022</c:v>
                </c:pt>
                <c:pt idx="3">
                  <c:v>2023</c:v>
                </c:pt>
                <c:pt idx="4">
                  <c:v>2024</c:v>
                </c:pt>
                <c:pt idx="5">
                  <c:v>2025 (Q2)</c:v>
                </c:pt>
              </c:strCache>
            </c:strRef>
          </c:cat>
          <c:val>
            <c:numRef>
              <c:f>'air sum'!$D$3:$D$8</c:f>
              <c:numCache>
                <c:formatCode>#,##0.00</c:formatCode>
                <c:ptCount val="6"/>
                <c:pt idx="0">
                  <c:v>35574.519999999997</c:v>
                </c:pt>
                <c:pt idx="1">
                  <c:v>47992.19</c:v>
                </c:pt>
                <c:pt idx="2">
                  <c:v>38054.26</c:v>
                </c:pt>
                <c:pt idx="3">
                  <c:v>34896.949999999997</c:v>
                </c:pt>
                <c:pt idx="4">
                  <c:v>45095.669999999984</c:v>
                </c:pt>
                <c:pt idx="5">
                  <c:v>22673.33</c:v>
                </c:pt>
              </c:numCache>
            </c:numRef>
          </c:val>
          <c:smooth val="0"/>
          <c:extLst>
            <c:ext xmlns:c16="http://schemas.microsoft.com/office/drawing/2014/chart" uri="{C3380CC4-5D6E-409C-BE32-E72D297353CC}">
              <c16:uniqueId val="{00000001-D580-41AB-B88C-72FFDE1734E6}"/>
            </c:ext>
          </c:extLst>
        </c:ser>
        <c:ser>
          <c:idx val="2"/>
          <c:order val="2"/>
          <c:tx>
            <c:strRef>
              <c:f>'air sum'!$E$2</c:f>
              <c:strCache>
                <c:ptCount val="1"/>
                <c:pt idx="0">
                  <c:v>TRANSSHIPMENT (Tons) </c:v>
                </c:pt>
              </c:strCache>
            </c:strRef>
          </c:tx>
          <c:spPr>
            <a:ln w="28575" cap="rnd">
              <a:solidFill>
                <a:schemeClr val="accent3"/>
              </a:solidFill>
              <a:round/>
            </a:ln>
            <a:effectLst/>
          </c:spPr>
          <c:marker>
            <c:symbol val="none"/>
          </c:marker>
          <c:cat>
            <c:strRef>
              <c:f>'air sum'!$B$3:$B$8</c:f>
              <c:strCache>
                <c:ptCount val="6"/>
                <c:pt idx="0">
                  <c:v>2020</c:v>
                </c:pt>
                <c:pt idx="1">
                  <c:v>2021</c:v>
                </c:pt>
                <c:pt idx="2">
                  <c:v>2022</c:v>
                </c:pt>
                <c:pt idx="3">
                  <c:v>2023</c:v>
                </c:pt>
                <c:pt idx="4">
                  <c:v>2024</c:v>
                </c:pt>
                <c:pt idx="5">
                  <c:v>2025 (Q2)</c:v>
                </c:pt>
              </c:strCache>
            </c:strRef>
          </c:cat>
          <c:val>
            <c:numRef>
              <c:f>'air sum'!$E$3:$E$8</c:f>
              <c:numCache>
                <c:formatCode>#,##0.00</c:formatCode>
                <c:ptCount val="6"/>
                <c:pt idx="0">
                  <c:v>16717.21</c:v>
                </c:pt>
                <c:pt idx="1">
                  <c:v>22995.58</c:v>
                </c:pt>
                <c:pt idx="2">
                  <c:v>24871.77</c:v>
                </c:pt>
                <c:pt idx="3">
                  <c:v>25243.73</c:v>
                </c:pt>
                <c:pt idx="4">
                  <c:v>27525.230000000003</c:v>
                </c:pt>
                <c:pt idx="5">
                  <c:v>12262.42</c:v>
                </c:pt>
              </c:numCache>
            </c:numRef>
          </c:val>
          <c:smooth val="0"/>
          <c:extLst>
            <c:ext xmlns:c16="http://schemas.microsoft.com/office/drawing/2014/chart" uri="{C3380CC4-5D6E-409C-BE32-E72D297353CC}">
              <c16:uniqueId val="{00000002-D580-41AB-B88C-72FFDE1734E6}"/>
            </c:ext>
          </c:extLst>
        </c:ser>
        <c:dLbls>
          <c:showLegendKey val="0"/>
          <c:showVal val="0"/>
          <c:showCatName val="0"/>
          <c:showSerName val="0"/>
          <c:showPercent val="0"/>
          <c:showBubbleSize val="0"/>
        </c:dLbls>
        <c:smooth val="0"/>
        <c:axId val="1361612463"/>
        <c:axId val="1361622447"/>
      </c:lineChart>
      <c:catAx>
        <c:axId val="13616124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361622447"/>
        <c:crosses val="autoZero"/>
        <c:auto val="1"/>
        <c:lblAlgn val="ctr"/>
        <c:lblOffset val="100"/>
        <c:noMultiLvlLbl val="0"/>
      </c:catAx>
      <c:valAx>
        <c:axId val="136162244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36161246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'ocean export'!$B$4</c:f>
              <c:strCache>
                <c:ptCount val="1"/>
                <c:pt idx="0">
                  <c:v>1st Quarter</c:v>
                </c:pt>
              </c:strCache>
            </c:strRef>
          </c:tx>
          <c:spPr>
            <a:solidFill>
              <a:schemeClr val="accent1"/>
            </a:solidFill>
            <a:ln>
              <a:noFill/>
            </a:ln>
            <a:effectLst/>
          </c:spPr>
          <c:invertIfNegative val="0"/>
          <c:cat>
            <c:multiLvlStrRef>
              <c:f>'ocean export'!$C$2:$L$3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export'!$C$4:$L$4</c:f>
              <c:numCache>
                <c:formatCode>#,##0</c:formatCode>
                <c:ptCount val="10"/>
                <c:pt idx="0">
                  <c:v>82132</c:v>
                </c:pt>
                <c:pt idx="1">
                  <c:v>75953</c:v>
                </c:pt>
                <c:pt idx="2">
                  <c:v>79059</c:v>
                </c:pt>
                <c:pt idx="3">
                  <c:v>80554</c:v>
                </c:pt>
                <c:pt idx="4">
                  <c:v>65424</c:v>
                </c:pt>
                <c:pt idx="5">
                  <c:v>47247</c:v>
                </c:pt>
                <c:pt idx="6">
                  <c:v>76446</c:v>
                </c:pt>
                <c:pt idx="7">
                  <c:v>59134</c:v>
                </c:pt>
                <c:pt idx="8">
                  <c:v>74461</c:v>
                </c:pt>
                <c:pt idx="9">
                  <c:v>91543</c:v>
                </c:pt>
              </c:numCache>
            </c:numRef>
          </c:val>
          <c:extLst>
            <c:ext xmlns:c16="http://schemas.microsoft.com/office/drawing/2014/chart" uri="{C3380CC4-5D6E-409C-BE32-E72D297353CC}">
              <c16:uniqueId val="{00000000-0E49-40AA-8910-0BDB59DB232F}"/>
            </c:ext>
          </c:extLst>
        </c:ser>
        <c:ser>
          <c:idx val="1"/>
          <c:order val="1"/>
          <c:tx>
            <c:strRef>
              <c:f>'ocean export'!$B$5</c:f>
              <c:strCache>
                <c:ptCount val="1"/>
                <c:pt idx="0">
                  <c:v>2nd Quarter</c:v>
                </c:pt>
              </c:strCache>
            </c:strRef>
          </c:tx>
          <c:spPr>
            <a:solidFill>
              <a:schemeClr val="accent2"/>
            </a:solidFill>
            <a:ln>
              <a:noFill/>
            </a:ln>
            <a:effectLst/>
          </c:spPr>
          <c:invertIfNegative val="0"/>
          <c:cat>
            <c:multiLvlStrRef>
              <c:f>'ocean export'!$C$2:$L$3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export'!$C$5:$L$5</c:f>
              <c:numCache>
                <c:formatCode>#,##0</c:formatCode>
                <c:ptCount val="10"/>
                <c:pt idx="0">
                  <c:v>74942</c:v>
                </c:pt>
                <c:pt idx="1">
                  <c:v>74195</c:v>
                </c:pt>
                <c:pt idx="2">
                  <c:v>77751</c:v>
                </c:pt>
                <c:pt idx="3">
                  <c:v>55535</c:v>
                </c:pt>
                <c:pt idx="4">
                  <c:v>68502</c:v>
                </c:pt>
                <c:pt idx="5">
                  <c:v>44704</c:v>
                </c:pt>
                <c:pt idx="6">
                  <c:v>70028</c:v>
                </c:pt>
                <c:pt idx="7">
                  <c:v>60375</c:v>
                </c:pt>
                <c:pt idx="8">
                  <c:v>73219</c:v>
                </c:pt>
                <c:pt idx="9">
                  <c:v>74765</c:v>
                </c:pt>
              </c:numCache>
            </c:numRef>
          </c:val>
          <c:extLst>
            <c:ext xmlns:c16="http://schemas.microsoft.com/office/drawing/2014/chart" uri="{C3380CC4-5D6E-409C-BE32-E72D297353CC}">
              <c16:uniqueId val="{00000001-0E49-40AA-8910-0BDB59DB232F}"/>
            </c:ext>
          </c:extLst>
        </c:ser>
        <c:ser>
          <c:idx val="2"/>
          <c:order val="2"/>
          <c:tx>
            <c:strRef>
              <c:f>'ocean export'!$B$6</c:f>
              <c:strCache>
                <c:ptCount val="1"/>
                <c:pt idx="0">
                  <c:v>3rd Quarter</c:v>
                </c:pt>
              </c:strCache>
            </c:strRef>
          </c:tx>
          <c:spPr>
            <a:solidFill>
              <a:schemeClr val="accent3"/>
            </a:solidFill>
            <a:ln>
              <a:noFill/>
            </a:ln>
            <a:effectLst/>
          </c:spPr>
          <c:invertIfNegative val="0"/>
          <c:cat>
            <c:multiLvlStrRef>
              <c:f>'ocean export'!$C$2:$L$3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export'!$C$6:$L$6</c:f>
              <c:numCache>
                <c:formatCode>#,##0</c:formatCode>
                <c:ptCount val="10"/>
                <c:pt idx="0">
                  <c:v>80409</c:v>
                </c:pt>
                <c:pt idx="1">
                  <c:v>63011</c:v>
                </c:pt>
                <c:pt idx="2">
                  <c:v>77143</c:v>
                </c:pt>
                <c:pt idx="3">
                  <c:v>36462</c:v>
                </c:pt>
                <c:pt idx="4">
                  <c:v>78140</c:v>
                </c:pt>
                <c:pt idx="5">
                  <c:v>52376</c:v>
                </c:pt>
                <c:pt idx="6">
                  <c:v>80156</c:v>
                </c:pt>
                <c:pt idx="7">
                  <c:v>74505</c:v>
                </c:pt>
              </c:numCache>
            </c:numRef>
          </c:val>
          <c:extLst>
            <c:ext xmlns:c16="http://schemas.microsoft.com/office/drawing/2014/chart" uri="{C3380CC4-5D6E-409C-BE32-E72D297353CC}">
              <c16:uniqueId val="{00000002-0E49-40AA-8910-0BDB59DB232F}"/>
            </c:ext>
          </c:extLst>
        </c:ser>
        <c:ser>
          <c:idx val="3"/>
          <c:order val="3"/>
          <c:tx>
            <c:strRef>
              <c:f>'ocean export'!$B$7</c:f>
              <c:strCache>
                <c:ptCount val="1"/>
                <c:pt idx="0">
                  <c:v>4th Quarter</c:v>
                </c:pt>
              </c:strCache>
            </c:strRef>
          </c:tx>
          <c:spPr>
            <a:solidFill>
              <a:schemeClr val="accent4"/>
            </a:solidFill>
            <a:ln>
              <a:noFill/>
            </a:ln>
            <a:effectLst/>
          </c:spPr>
          <c:invertIfNegative val="0"/>
          <c:cat>
            <c:multiLvlStrRef>
              <c:f>'ocean export'!$C$2:$L$3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export'!$C$7:$L$7</c:f>
              <c:numCache>
                <c:formatCode>#,##0</c:formatCode>
                <c:ptCount val="10"/>
                <c:pt idx="0">
                  <c:v>80623</c:v>
                </c:pt>
                <c:pt idx="1">
                  <c:v>65355</c:v>
                </c:pt>
                <c:pt idx="2">
                  <c:v>67494</c:v>
                </c:pt>
                <c:pt idx="3">
                  <c:v>47892</c:v>
                </c:pt>
                <c:pt idx="4">
                  <c:v>68423</c:v>
                </c:pt>
                <c:pt idx="5">
                  <c:v>67138</c:v>
                </c:pt>
                <c:pt idx="6">
                  <c:v>73993</c:v>
                </c:pt>
                <c:pt idx="7">
                  <c:v>79664</c:v>
                </c:pt>
              </c:numCache>
            </c:numRef>
          </c:val>
          <c:extLst>
            <c:ext xmlns:c16="http://schemas.microsoft.com/office/drawing/2014/chart" uri="{C3380CC4-5D6E-409C-BE32-E72D297353CC}">
              <c16:uniqueId val="{00000003-0E49-40AA-8910-0BDB59DB232F}"/>
            </c:ext>
          </c:extLst>
        </c:ser>
        <c:dLbls>
          <c:showLegendKey val="0"/>
          <c:showVal val="0"/>
          <c:showCatName val="0"/>
          <c:showSerName val="0"/>
          <c:showPercent val="0"/>
          <c:showBubbleSize val="0"/>
        </c:dLbls>
        <c:gapWidth val="219"/>
        <c:overlap val="-27"/>
        <c:axId val="1550383551"/>
        <c:axId val="1550387711"/>
      </c:barChart>
      <c:catAx>
        <c:axId val="15503835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550387711"/>
        <c:crosses val="autoZero"/>
        <c:auto val="1"/>
        <c:lblAlgn val="ctr"/>
        <c:lblOffset val="100"/>
        <c:noMultiLvlLbl val="0"/>
      </c:catAx>
      <c:valAx>
        <c:axId val="155038771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crossAx val="15503835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chemeClr val="tx1"/>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lumMod val="65000"/>
      </a:schemeClr>
    </a:solidFill>
    <a:ln>
      <a:solidFill>
        <a:schemeClr val="tx1"/>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42"/>
    </mc:Choice>
    <mc:Fallback>
      <c:style val="42"/>
    </mc:Fallback>
  </mc:AlternateContent>
  <c:clrMapOvr bg1="lt1" tx1="dk1" bg2="lt2" tx2="dk2" accent1="accent1" accent2="accent2" accent3="accent3" accent4="accent4" accent5="accent5" accent6="accent6" hlink="hlink" folHlink="folHlink"/>
  <c:chart>
    <c:title>
      <c:tx>
        <c:rich>
          <a:bodyPr/>
          <a:lstStyle/>
          <a:p>
            <a:pPr>
              <a:defRPr sz="1800" b="1" i="0" u="none" strike="noStrike" baseline="0">
                <a:solidFill>
                  <a:srgbClr val="FFFFFF"/>
                </a:solidFill>
                <a:latin typeface="Calibri"/>
                <a:ea typeface="Calibri"/>
                <a:cs typeface="Calibri"/>
              </a:defRPr>
            </a:pPr>
            <a:r>
              <a:rPr lang="en-US"/>
              <a:t>Annual Discharge Container Throughputs (TEU's)</a:t>
            </a:r>
          </a:p>
        </c:rich>
      </c:tx>
      <c:layout>
        <c:manualLayout>
          <c:xMode val="edge"/>
          <c:yMode val="edge"/>
          <c:x val="3.4965385099509097E-2"/>
          <c:y val="1.983421563829945E-2"/>
        </c:manualLayout>
      </c:layout>
      <c:overlay val="0"/>
    </c:title>
    <c:autoTitleDeleted val="0"/>
    <c:plotArea>
      <c:layout>
        <c:manualLayout>
          <c:layoutTarget val="inner"/>
          <c:xMode val="edge"/>
          <c:yMode val="edge"/>
          <c:x val="0.14081646685314378"/>
          <c:y val="0.21771256939101669"/>
          <c:w val="0.83061307259752926"/>
          <c:h val="0.50184592266403849"/>
        </c:manualLayout>
      </c:layout>
      <c:barChart>
        <c:barDir val="col"/>
        <c:grouping val="clustered"/>
        <c:varyColors val="0"/>
        <c:dLbls>
          <c:showLegendKey val="0"/>
          <c:showVal val="0"/>
          <c:showCatName val="0"/>
          <c:showSerName val="0"/>
          <c:showPercent val="0"/>
          <c:showBubbleSize val="0"/>
        </c:dLbls>
        <c:gapWidth val="150"/>
        <c:axId val="711717568"/>
        <c:axId val="1"/>
      </c:barChart>
      <c:catAx>
        <c:axId val="711717568"/>
        <c:scaling>
          <c:orientation val="minMax"/>
        </c:scaling>
        <c:delete val="0"/>
        <c:axPos val="b"/>
        <c:numFmt formatCode="General" sourceLinked="1"/>
        <c:majorTickMark val="out"/>
        <c:minorTickMark val="none"/>
        <c:tickLblPos val="nextTo"/>
        <c:txPr>
          <a:bodyPr rot="0" vert="horz"/>
          <a:lstStyle/>
          <a:p>
            <a:pPr>
              <a:defRPr sz="1000" b="0" i="0" u="none" strike="noStrike" baseline="0">
                <a:solidFill>
                  <a:srgbClr val="FFFFFF"/>
                </a:solidFill>
                <a:latin typeface="Calibri"/>
                <a:ea typeface="Calibri"/>
                <a:cs typeface="Calibri"/>
              </a:defRPr>
            </a:pPr>
            <a:endParaRPr lang="en-US"/>
          </a:p>
        </c:txPr>
        <c:crossAx val="1"/>
        <c:crosses val="autoZero"/>
        <c:auto val="1"/>
        <c:lblAlgn val="ctr"/>
        <c:lblOffset val="100"/>
        <c:tickLblSkip val="1"/>
        <c:tickMarkSkip val="1"/>
        <c:noMultiLvlLbl val="0"/>
      </c:catAx>
      <c:valAx>
        <c:axId val="1"/>
        <c:scaling>
          <c:orientation val="minMax"/>
        </c:scaling>
        <c:delete val="1"/>
        <c:axPos val="l"/>
        <c:majorGridlines/>
        <c:numFmt formatCode="General" sourceLinked="1"/>
        <c:majorTickMark val="out"/>
        <c:minorTickMark val="none"/>
        <c:tickLblPos val="nextTo"/>
        <c:crossAx val="711717568"/>
        <c:crosses val="autoZero"/>
        <c:crossBetween val="between"/>
      </c:valAx>
      <c:dTable>
        <c:showHorzBorder val="1"/>
        <c:showVertBorder val="1"/>
        <c:showOutline val="1"/>
        <c:showKeys val="0"/>
        <c:txPr>
          <a:bodyPr/>
          <a:lstStyle/>
          <a:p>
            <a:pPr rtl="0">
              <a:defRPr sz="1100" b="0" i="0" u="none" strike="noStrike" baseline="0">
                <a:solidFill>
                  <a:srgbClr val="FFFFFF"/>
                </a:solidFill>
                <a:latin typeface="Calibri"/>
                <a:ea typeface="Calibri"/>
                <a:cs typeface="Calibri"/>
              </a:defRPr>
            </a:pPr>
            <a:endParaRPr lang="en-US"/>
          </a:p>
        </c:txPr>
      </c:dTable>
    </c:plotArea>
    <c:legend>
      <c:legendPos val="r"/>
      <c:layout>
        <c:manualLayout>
          <c:xMode val="edge"/>
          <c:yMode val="edge"/>
          <c:x val="0.86977655324167968"/>
          <c:y val="4.6755638596022955E-2"/>
          <c:w val="0.10753910201722117"/>
          <c:h val="0.17663389533935381"/>
        </c:manualLayout>
      </c:layout>
      <c:overlay val="0"/>
      <c:txPr>
        <a:bodyPr/>
        <a:lstStyle/>
        <a:p>
          <a:pPr>
            <a:defRPr sz="650" b="0" i="0" u="none" strike="noStrike" baseline="0">
              <a:solidFill>
                <a:srgbClr val="FFFFFF"/>
              </a:solidFill>
              <a:latin typeface="Calibri"/>
              <a:ea typeface="Calibri"/>
              <a:cs typeface="Calibri"/>
            </a:defRPr>
          </a:pPr>
          <a:endParaRPr lang="en-US"/>
        </a:p>
      </c:txPr>
    </c:legend>
    <c:plotVisOnly val="1"/>
    <c:dispBlanksAs val="gap"/>
    <c:showDLblsOverMax val="0"/>
  </c:chart>
  <c:spPr>
    <a:solidFill>
      <a:sysClr val="window" lastClr="FFFFFF">
        <a:lumMod val="50000"/>
      </a:sysClr>
    </a:solidFill>
  </c:spPr>
  <c:txPr>
    <a:bodyPr/>
    <a:lstStyle/>
    <a:p>
      <a:pPr>
        <a:defRPr sz="1000" b="0" i="0" u="none" strike="noStrike" baseline="0">
          <a:solidFill>
            <a:srgbClr val="FFFFFF"/>
          </a:solidFill>
          <a:latin typeface="Calibri"/>
          <a:ea typeface="Calibri"/>
          <a:cs typeface="Calibri"/>
        </a:defRPr>
      </a:pPr>
      <a:endParaRPr lang="en-US"/>
    </a:p>
  </c:tx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'ocean export'!$B$8</c:f>
              <c:strCache>
                <c:ptCount val="1"/>
                <c:pt idx="0">
                  <c:v>Total (Q2)</c:v>
                </c:pt>
              </c:strCache>
            </c:strRef>
          </c:tx>
          <c:spPr>
            <a:solidFill>
              <a:schemeClr val="accent1"/>
            </a:solidFill>
            <a:ln>
              <a:noFill/>
            </a:ln>
            <a:effectLst/>
          </c:spPr>
          <c:invertIfNegative val="0"/>
          <c:dPt>
            <c:idx val="0"/>
            <c:invertIfNegative val="0"/>
            <c:bubble3D val="0"/>
            <c:spPr>
              <a:solidFill>
                <a:schemeClr val="tx2">
                  <a:lumMod val="50000"/>
                  <a:lumOff val="50000"/>
                </a:schemeClr>
              </a:solidFill>
              <a:ln>
                <a:noFill/>
              </a:ln>
              <a:effectLst/>
            </c:spPr>
            <c:extLst>
              <c:ext xmlns:c16="http://schemas.microsoft.com/office/drawing/2014/chart" uri="{C3380CC4-5D6E-409C-BE32-E72D297353CC}">
                <c16:uniqueId val="{00000001-CE6D-4ED4-A92E-880DF6D04828}"/>
              </c:ext>
            </c:extLst>
          </c:dPt>
          <c:dPt>
            <c:idx val="1"/>
            <c:invertIfNegative val="0"/>
            <c:bubble3D val="0"/>
            <c:spPr>
              <a:solidFill>
                <a:srgbClr val="FFC000"/>
              </a:solidFill>
              <a:ln>
                <a:noFill/>
              </a:ln>
              <a:effectLst/>
            </c:spPr>
            <c:extLst>
              <c:ext xmlns:c16="http://schemas.microsoft.com/office/drawing/2014/chart" uri="{C3380CC4-5D6E-409C-BE32-E72D297353CC}">
                <c16:uniqueId val="{00000006-CE6D-4ED4-A92E-880DF6D04828}"/>
              </c:ext>
            </c:extLst>
          </c:dPt>
          <c:dPt>
            <c:idx val="2"/>
            <c:invertIfNegative val="0"/>
            <c:bubble3D val="0"/>
            <c:spPr>
              <a:solidFill>
                <a:schemeClr val="tx2">
                  <a:lumMod val="50000"/>
                  <a:lumOff val="50000"/>
                </a:schemeClr>
              </a:solidFill>
              <a:ln>
                <a:noFill/>
              </a:ln>
              <a:effectLst/>
            </c:spPr>
            <c:extLst>
              <c:ext xmlns:c16="http://schemas.microsoft.com/office/drawing/2014/chart" uri="{C3380CC4-5D6E-409C-BE32-E72D297353CC}">
                <c16:uniqueId val="{00000002-CE6D-4ED4-A92E-880DF6D04828}"/>
              </c:ext>
            </c:extLst>
          </c:dPt>
          <c:dPt>
            <c:idx val="3"/>
            <c:invertIfNegative val="0"/>
            <c:bubble3D val="0"/>
            <c:spPr>
              <a:solidFill>
                <a:srgbClr val="FFC000"/>
              </a:solidFill>
              <a:ln>
                <a:noFill/>
              </a:ln>
              <a:effectLst/>
            </c:spPr>
            <c:extLst>
              <c:ext xmlns:c16="http://schemas.microsoft.com/office/drawing/2014/chart" uri="{C3380CC4-5D6E-409C-BE32-E72D297353CC}">
                <c16:uniqueId val="{00000007-CE6D-4ED4-A92E-880DF6D04828}"/>
              </c:ext>
            </c:extLst>
          </c:dPt>
          <c:dPt>
            <c:idx val="4"/>
            <c:invertIfNegative val="0"/>
            <c:bubble3D val="0"/>
            <c:spPr>
              <a:solidFill>
                <a:schemeClr val="tx2">
                  <a:lumMod val="50000"/>
                  <a:lumOff val="50000"/>
                </a:schemeClr>
              </a:solidFill>
              <a:ln>
                <a:noFill/>
              </a:ln>
              <a:effectLst/>
            </c:spPr>
            <c:extLst>
              <c:ext xmlns:c16="http://schemas.microsoft.com/office/drawing/2014/chart" uri="{C3380CC4-5D6E-409C-BE32-E72D297353CC}">
                <c16:uniqueId val="{00000003-CE6D-4ED4-A92E-880DF6D04828}"/>
              </c:ext>
            </c:extLst>
          </c:dPt>
          <c:dPt>
            <c:idx val="5"/>
            <c:invertIfNegative val="0"/>
            <c:bubble3D val="0"/>
            <c:spPr>
              <a:solidFill>
                <a:srgbClr val="FFC000"/>
              </a:solidFill>
              <a:ln>
                <a:noFill/>
              </a:ln>
              <a:effectLst/>
            </c:spPr>
            <c:extLst>
              <c:ext xmlns:c16="http://schemas.microsoft.com/office/drawing/2014/chart" uri="{C3380CC4-5D6E-409C-BE32-E72D297353CC}">
                <c16:uniqueId val="{00000008-CE6D-4ED4-A92E-880DF6D04828}"/>
              </c:ext>
            </c:extLst>
          </c:dPt>
          <c:dPt>
            <c:idx val="6"/>
            <c:invertIfNegative val="0"/>
            <c:bubble3D val="0"/>
            <c:spPr>
              <a:solidFill>
                <a:schemeClr val="tx2">
                  <a:lumMod val="50000"/>
                  <a:lumOff val="50000"/>
                </a:schemeClr>
              </a:solidFill>
              <a:ln>
                <a:noFill/>
              </a:ln>
              <a:effectLst/>
            </c:spPr>
            <c:extLst>
              <c:ext xmlns:c16="http://schemas.microsoft.com/office/drawing/2014/chart" uri="{C3380CC4-5D6E-409C-BE32-E72D297353CC}">
                <c16:uniqueId val="{00000004-CE6D-4ED4-A92E-880DF6D04828}"/>
              </c:ext>
            </c:extLst>
          </c:dPt>
          <c:dPt>
            <c:idx val="7"/>
            <c:invertIfNegative val="0"/>
            <c:bubble3D val="0"/>
            <c:spPr>
              <a:solidFill>
                <a:srgbClr val="FFC000"/>
              </a:solidFill>
              <a:ln>
                <a:noFill/>
              </a:ln>
              <a:effectLst/>
            </c:spPr>
            <c:extLst>
              <c:ext xmlns:c16="http://schemas.microsoft.com/office/drawing/2014/chart" uri="{C3380CC4-5D6E-409C-BE32-E72D297353CC}">
                <c16:uniqueId val="{00000009-CE6D-4ED4-A92E-880DF6D04828}"/>
              </c:ext>
            </c:extLst>
          </c:dPt>
          <c:dPt>
            <c:idx val="8"/>
            <c:invertIfNegative val="0"/>
            <c:bubble3D val="0"/>
            <c:spPr>
              <a:solidFill>
                <a:schemeClr val="tx2">
                  <a:lumMod val="50000"/>
                  <a:lumOff val="50000"/>
                </a:schemeClr>
              </a:solidFill>
              <a:ln>
                <a:noFill/>
              </a:ln>
              <a:effectLst/>
            </c:spPr>
            <c:extLst>
              <c:ext xmlns:c16="http://schemas.microsoft.com/office/drawing/2014/chart" uri="{C3380CC4-5D6E-409C-BE32-E72D297353CC}">
                <c16:uniqueId val="{00000005-CE6D-4ED4-A92E-880DF6D04828}"/>
              </c:ext>
            </c:extLst>
          </c:dPt>
          <c:dPt>
            <c:idx val="9"/>
            <c:invertIfNegative val="0"/>
            <c:bubble3D val="0"/>
            <c:spPr>
              <a:solidFill>
                <a:srgbClr val="FFC000"/>
              </a:solidFill>
              <a:ln>
                <a:noFill/>
              </a:ln>
              <a:effectLst/>
            </c:spPr>
            <c:extLst>
              <c:ext xmlns:c16="http://schemas.microsoft.com/office/drawing/2014/chart" uri="{C3380CC4-5D6E-409C-BE32-E72D297353CC}">
                <c16:uniqueId val="{0000000A-CE6D-4ED4-A92E-880DF6D04828}"/>
              </c:ext>
            </c:extLst>
          </c:dPt>
          <c:cat>
            <c:multiLvlStrRef>
              <c:f>'ocean export'!$C$2:$L$3</c:f>
              <c:multiLvlStrCache>
                <c:ptCount val="10"/>
                <c:lvl>
                  <c:pt idx="0">
                    <c:v>Laden</c:v>
                  </c:pt>
                  <c:pt idx="1">
                    <c:v>Empty</c:v>
                  </c:pt>
                  <c:pt idx="2">
                    <c:v>Laden</c:v>
                  </c:pt>
                  <c:pt idx="3">
                    <c:v>Empty</c:v>
                  </c:pt>
                  <c:pt idx="4">
                    <c:v>Laden</c:v>
                  </c:pt>
                  <c:pt idx="5">
                    <c:v>Empty</c:v>
                  </c:pt>
                  <c:pt idx="6">
                    <c:v>Laden</c:v>
                  </c:pt>
                  <c:pt idx="7">
                    <c:v>Empty</c:v>
                  </c:pt>
                  <c:pt idx="8">
                    <c:v>Laden</c:v>
                  </c:pt>
                  <c:pt idx="9">
                    <c:v>Empty</c:v>
                  </c:pt>
                </c:lvl>
                <c:lvl>
                  <c:pt idx="0">
                    <c:v>2021</c:v>
                  </c:pt>
                  <c:pt idx="2">
                    <c:v>2022</c:v>
                  </c:pt>
                  <c:pt idx="4">
                    <c:v>2023</c:v>
                  </c:pt>
                  <c:pt idx="6">
                    <c:v>2024</c:v>
                  </c:pt>
                  <c:pt idx="8">
                    <c:v>2025</c:v>
                  </c:pt>
                </c:lvl>
              </c:multiLvlStrCache>
            </c:multiLvlStrRef>
          </c:cat>
          <c:val>
            <c:numRef>
              <c:f>'ocean export'!$C$8:$L$8</c:f>
              <c:numCache>
                <c:formatCode>#,##0</c:formatCode>
                <c:ptCount val="10"/>
                <c:pt idx="0">
                  <c:v>318106</c:v>
                </c:pt>
                <c:pt idx="1">
                  <c:v>278514</c:v>
                </c:pt>
                <c:pt idx="2">
                  <c:v>301447</c:v>
                </c:pt>
                <c:pt idx="3">
                  <c:v>220443</c:v>
                </c:pt>
                <c:pt idx="4">
                  <c:v>280489</c:v>
                </c:pt>
                <c:pt idx="5">
                  <c:v>211465</c:v>
                </c:pt>
                <c:pt idx="6">
                  <c:v>300623</c:v>
                </c:pt>
                <c:pt idx="7">
                  <c:v>273678</c:v>
                </c:pt>
                <c:pt idx="8">
                  <c:v>147680</c:v>
                </c:pt>
                <c:pt idx="9">
                  <c:v>166308</c:v>
                </c:pt>
              </c:numCache>
            </c:numRef>
          </c:val>
          <c:extLst>
            <c:ext xmlns:c16="http://schemas.microsoft.com/office/drawing/2014/chart" uri="{C3380CC4-5D6E-409C-BE32-E72D297353CC}">
              <c16:uniqueId val="{00000000-CE6D-4ED4-A92E-880DF6D04828}"/>
            </c:ext>
          </c:extLst>
        </c:ser>
        <c:dLbls>
          <c:showLegendKey val="0"/>
          <c:showVal val="0"/>
          <c:showCatName val="0"/>
          <c:showSerName val="0"/>
          <c:showPercent val="0"/>
          <c:showBubbleSize val="0"/>
        </c:dLbls>
        <c:gapWidth val="219"/>
        <c:overlap val="-27"/>
        <c:axId val="1550390623"/>
        <c:axId val="1550397279"/>
      </c:barChart>
      <c:catAx>
        <c:axId val="15503906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1550397279"/>
        <c:crosses val="autoZero"/>
        <c:auto val="1"/>
        <c:lblAlgn val="ctr"/>
        <c:lblOffset val="100"/>
        <c:noMultiLvlLbl val="0"/>
      </c:catAx>
      <c:valAx>
        <c:axId val="155039727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crossAx val="155039062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0.84921</cdr:x>
      <cdr:y>0.04288</cdr:y>
    </cdr:from>
    <cdr:to>
      <cdr:x>0.97619</cdr:x>
      <cdr:y>0.22198</cdr:y>
    </cdr:to>
    <cdr:sp macro="" textlink="">
      <cdr:nvSpPr>
        <cdr:cNvPr id="9" name="TextBox 8">
          <a:extLst xmlns:a="http://schemas.openxmlformats.org/drawingml/2006/main">
            <a:ext uri="{FF2B5EF4-FFF2-40B4-BE49-F238E27FC236}">
              <a16:creationId xmlns:a16="http://schemas.microsoft.com/office/drawing/2014/main" id="{E01DE1A8-130F-E640-7151-1588B1B302FC}"/>
            </a:ext>
          </a:extLst>
        </cdr:cNvPr>
        <cdr:cNvSpPr txBox="1"/>
      </cdr:nvSpPr>
      <cdr:spPr>
        <a:xfrm xmlns:a="http://schemas.openxmlformats.org/drawingml/2006/main">
          <a:off x="8153400" y="218917"/>
          <a:ext cx="1219201"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0.84914</cdr:x>
      <cdr:y>0.02726</cdr:y>
    </cdr:from>
    <cdr:to>
      <cdr:x>0.96025</cdr:x>
      <cdr:y>0.16159</cdr:y>
    </cdr:to>
    <cdr:sp macro="" textlink="">
      <cdr:nvSpPr>
        <cdr:cNvPr id="10" name="TextBox 9">
          <a:extLst xmlns:a="http://schemas.openxmlformats.org/drawingml/2006/main">
            <a:ext uri="{FF2B5EF4-FFF2-40B4-BE49-F238E27FC236}">
              <a16:creationId xmlns:a16="http://schemas.microsoft.com/office/drawing/2014/main" id="{81239F2A-32EE-BAE6-05F4-485FA9D47101}"/>
            </a:ext>
          </a:extLst>
        </cdr:cNvPr>
        <cdr:cNvSpPr txBox="1"/>
      </cdr:nvSpPr>
      <cdr:spPr>
        <a:xfrm xmlns:a="http://schemas.openxmlformats.org/drawingml/2006/main">
          <a:off x="8152767" y="166256"/>
          <a:ext cx="1066789" cy="81934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solidFill>
                <a:schemeClr val="bg2">
                  <a:lumMod val="40000"/>
                  <a:lumOff val="60000"/>
                </a:schemeClr>
              </a:solidFill>
            </a:rPr>
            <a:t>Laden</a:t>
          </a:r>
        </a:p>
        <a:p xmlns:a="http://schemas.openxmlformats.org/drawingml/2006/main">
          <a:r>
            <a:rPr lang="en-US" sz="1600" dirty="0">
              <a:solidFill>
                <a:schemeClr val="bg2">
                  <a:lumMod val="40000"/>
                  <a:lumOff val="60000"/>
                </a:schemeClr>
              </a:solidFill>
            </a:rPr>
            <a:t>Empty</a:t>
          </a:r>
        </a:p>
      </cdr:txBody>
    </cdr:sp>
  </cdr:relSizeAnchor>
  <cdr:relSizeAnchor xmlns:cdr="http://schemas.openxmlformats.org/drawingml/2006/chartDrawing">
    <cdr:from>
      <cdr:x>0.92857</cdr:x>
      <cdr:y>0.08729</cdr:y>
    </cdr:from>
    <cdr:to>
      <cdr:x>0.95238</cdr:x>
      <cdr:y>0.11714</cdr:y>
    </cdr:to>
    <cdr:sp macro="" textlink="">
      <cdr:nvSpPr>
        <cdr:cNvPr id="12" name="Rectangle: Rounded Corners 11">
          <a:extLst xmlns:a="http://schemas.openxmlformats.org/drawingml/2006/main">
            <a:ext uri="{FF2B5EF4-FFF2-40B4-BE49-F238E27FC236}">
              <a16:creationId xmlns:a16="http://schemas.microsoft.com/office/drawing/2014/main" id="{ED294A77-8BD3-EC0D-B0B4-2B52617790EE}"/>
            </a:ext>
          </a:extLst>
        </cdr:cNvPr>
        <cdr:cNvSpPr/>
      </cdr:nvSpPr>
      <cdr:spPr>
        <a:xfrm xmlns:a="http://schemas.openxmlformats.org/drawingml/2006/main">
          <a:off x="8915400" y="532448"/>
          <a:ext cx="228605" cy="182070"/>
        </a:xfrm>
        <a:prstGeom xmlns:a="http://schemas.openxmlformats.org/drawingml/2006/main" prst="roundRect">
          <a:avLst/>
        </a:prstGeom>
        <a:solidFill xmlns:a="http://schemas.openxmlformats.org/drawingml/2006/main">
          <a:srgbClr val="FFC000"/>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0.92857</cdr:x>
      <cdr:y>0.04065</cdr:y>
    </cdr:from>
    <cdr:to>
      <cdr:x>0.95239</cdr:x>
      <cdr:y>0.06943</cdr:y>
    </cdr:to>
    <cdr:sp macro="" textlink="">
      <cdr:nvSpPr>
        <cdr:cNvPr id="4" name="Rectangle: Rounded Corners 3">
          <a:extLst xmlns:a="http://schemas.openxmlformats.org/drawingml/2006/main">
            <a:ext uri="{FF2B5EF4-FFF2-40B4-BE49-F238E27FC236}">
              <a16:creationId xmlns:a16="http://schemas.microsoft.com/office/drawing/2014/main" id="{406AA351-4928-1728-2968-A1808FAFB796}"/>
            </a:ext>
          </a:extLst>
        </cdr:cNvPr>
        <cdr:cNvSpPr/>
      </cdr:nvSpPr>
      <cdr:spPr>
        <a:xfrm xmlns:a="http://schemas.openxmlformats.org/drawingml/2006/main">
          <a:off x="8915400" y="247967"/>
          <a:ext cx="228701" cy="175544"/>
        </a:xfrm>
        <a:prstGeom xmlns:a="http://schemas.openxmlformats.org/drawingml/2006/main" prst="roundRect">
          <a:avLst/>
        </a:prstGeom>
        <a:solidFill xmlns:a="http://schemas.openxmlformats.org/drawingml/2006/main">
          <a:srgbClr val="00B0F0"/>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0.84921</cdr:x>
      <cdr:y>0.04288</cdr:y>
    </cdr:from>
    <cdr:to>
      <cdr:x>0.97619</cdr:x>
      <cdr:y>0.22198</cdr:y>
    </cdr:to>
    <cdr:sp macro="" textlink="">
      <cdr:nvSpPr>
        <cdr:cNvPr id="9" name="TextBox 8">
          <a:extLst xmlns:a="http://schemas.openxmlformats.org/drawingml/2006/main">
            <a:ext uri="{FF2B5EF4-FFF2-40B4-BE49-F238E27FC236}">
              <a16:creationId xmlns:a16="http://schemas.microsoft.com/office/drawing/2014/main" id="{E01DE1A8-130F-E640-7151-1588B1B302FC}"/>
            </a:ext>
          </a:extLst>
        </cdr:cNvPr>
        <cdr:cNvSpPr txBox="1"/>
      </cdr:nvSpPr>
      <cdr:spPr>
        <a:xfrm xmlns:a="http://schemas.openxmlformats.org/drawingml/2006/main">
          <a:off x="8153400" y="218917"/>
          <a:ext cx="1219201"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0.84921</cdr:x>
      <cdr:y>0.01322</cdr:y>
    </cdr:from>
    <cdr:to>
      <cdr:x>0.96032</cdr:x>
      <cdr:y>0.14755</cdr:y>
    </cdr:to>
    <cdr:sp macro="" textlink="">
      <cdr:nvSpPr>
        <cdr:cNvPr id="10" name="TextBox 9">
          <a:extLst xmlns:a="http://schemas.openxmlformats.org/drawingml/2006/main">
            <a:ext uri="{FF2B5EF4-FFF2-40B4-BE49-F238E27FC236}">
              <a16:creationId xmlns:a16="http://schemas.microsoft.com/office/drawing/2014/main" id="{81239F2A-32EE-BAE6-05F4-485FA9D47101}"/>
            </a:ext>
          </a:extLst>
        </cdr:cNvPr>
        <cdr:cNvSpPr txBox="1"/>
      </cdr:nvSpPr>
      <cdr:spPr>
        <a:xfrm xmlns:a="http://schemas.openxmlformats.org/drawingml/2006/main">
          <a:off x="8153400" y="69994"/>
          <a:ext cx="1066789" cy="7113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a:solidFill>
                <a:schemeClr val="bg2">
                  <a:lumMod val="40000"/>
                  <a:lumOff val="60000"/>
                </a:schemeClr>
              </a:solidFill>
            </a:rPr>
            <a:t>Laden</a:t>
          </a:r>
        </a:p>
        <a:p xmlns:a="http://schemas.openxmlformats.org/drawingml/2006/main">
          <a:r>
            <a:rPr lang="en-US" sz="1600" dirty="0">
              <a:solidFill>
                <a:schemeClr val="bg2">
                  <a:lumMod val="40000"/>
                  <a:lumOff val="60000"/>
                </a:schemeClr>
              </a:solidFill>
            </a:rPr>
            <a:t>Empty</a:t>
          </a:r>
        </a:p>
      </cdr:txBody>
    </cdr:sp>
  </cdr:relSizeAnchor>
  <cdr:relSizeAnchor xmlns:cdr="http://schemas.openxmlformats.org/drawingml/2006/chartDrawing">
    <cdr:from>
      <cdr:x>0.92857</cdr:x>
      <cdr:y>0.08261</cdr:y>
    </cdr:from>
    <cdr:to>
      <cdr:x>0.95238</cdr:x>
      <cdr:y>0.11246</cdr:y>
    </cdr:to>
    <cdr:sp macro="" textlink="">
      <cdr:nvSpPr>
        <cdr:cNvPr id="12" name="Rectangle: Rounded Corners 11">
          <a:extLst xmlns:a="http://schemas.openxmlformats.org/drawingml/2006/main">
            <a:ext uri="{FF2B5EF4-FFF2-40B4-BE49-F238E27FC236}">
              <a16:creationId xmlns:a16="http://schemas.microsoft.com/office/drawing/2014/main" id="{ED294A77-8BD3-EC0D-B0B4-2B52617790EE}"/>
            </a:ext>
          </a:extLst>
        </cdr:cNvPr>
        <cdr:cNvSpPr/>
      </cdr:nvSpPr>
      <cdr:spPr>
        <a:xfrm xmlns:a="http://schemas.openxmlformats.org/drawingml/2006/main">
          <a:off x="8915400" y="437502"/>
          <a:ext cx="228605" cy="158082"/>
        </a:xfrm>
        <a:prstGeom xmlns:a="http://schemas.openxmlformats.org/drawingml/2006/main" prst="roundRect">
          <a:avLst/>
        </a:prstGeom>
        <a:solidFill xmlns:a="http://schemas.openxmlformats.org/drawingml/2006/main">
          <a:srgbClr val="FFC000"/>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0.92857</cdr:x>
      <cdr:y>0.03597</cdr:y>
    </cdr:from>
    <cdr:to>
      <cdr:x>0.95239</cdr:x>
      <cdr:y>0.06475</cdr:y>
    </cdr:to>
    <cdr:sp macro="" textlink="">
      <cdr:nvSpPr>
        <cdr:cNvPr id="4" name="Rectangle: Rounded Corners 3">
          <a:extLst xmlns:a="http://schemas.openxmlformats.org/drawingml/2006/main">
            <a:ext uri="{FF2B5EF4-FFF2-40B4-BE49-F238E27FC236}">
              <a16:creationId xmlns:a16="http://schemas.microsoft.com/office/drawing/2014/main" id="{406AA351-4928-1728-2968-A1808FAFB796}"/>
            </a:ext>
          </a:extLst>
        </cdr:cNvPr>
        <cdr:cNvSpPr/>
      </cdr:nvSpPr>
      <cdr:spPr>
        <a:xfrm xmlns:a="http://schemas.openxmlformats.org/drawingml/2006/main">
          <a:off x="8915400" y="190501"/>
          <a:ext cx="228701" cy="152416"/>
        </a:xfrm>
        <a:prstGeom xmlns:a="http://schemas.openxmlformats.org/drawingml/2006/main" prst="roundRect">
          <a:avLst/>
        </a:prstGeom>
        <a:solidFill xmlns:a="http://schemas.openxmlformats.org/drawingml/2006/main">
          <a:srgbClr val="00B0F0"/>
        </a:solidFill>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AutoShape 1"/>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p>
            <a:endParaRPr lang="en-US" altLang="en-US"/>
          </a:p>
        </p:txBody>
      </p:sp>
      <p:sp>
        <p:nvSpPr>
          <p:cNvPr id="12291" name="Rectangle 2"/>
          <p:cNvSpPr>
            <a:spLocks noGrp="1" noRot="1" noChangeAspect="1" noChangeArrowheads="1"/>
          </p:cNvSpPr>
          <p:nvPr>
            <p:ph type="sldImg"/>
          </p:nvPr>
        </p:nvSpPr>
        <p:spPr bwMode="auto">
          <a:xfrm>
            <a:off x="1106488" y="812800"/>
            <a:ext cx="5341937"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1" name="Rectangle 3"/>
          <p:cNvSpPr>
            <a:spLocks noGrp="1" noChangeArrowheads="1"/>
          </p:cNvSpPr>
          <p:nvPr>
            <p:ph type="body"/>
          </p:nvPr>
        </p:nvSpPr>
        <p:spPr bwMode="auto">
          <a:xfrm>
            <a:off x="755650" y="5078413"/>
            <a:ext cx="6045200" cy="4808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
        <p:nvSpPr>
          <p:cNvPr id="2052" name="Rectangle 4"/>
          <p:cNvSpPr>
            <a:spLocks noGrp="1" noChangeArrowheads="1"/>
          </p:cNvSpPr>
          <p:nvPr>
            <p:ph type="hdr"/>
          </p:nvPr>
        </p:nvSpPr>
        <p:spPr bwMode="auto">
          <a:xfrm>
            <a:off x="0" y="0"/>
            <a:ext cx="3278188" cy="5318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Times New Roman" pitchFamily="18" charset="0"/>
              </a:defRPr>
            </a:lvl1pPr>
          </a:lstStyle>
          <a:p>
            <a:pPr>
              <a:defRPr/>
            </a:pPr>
            <a:endParaRPr lang="en-US"/>
          </a:p>
        </p:txBody>
      </p:sp>
      <p:sp>
        <p:nvSpPr>
          <p:cNvPr id="2053" name="Rectangle 5"/>
          <p:cNvSpPr>
            <a:spLocks noGrp="1" noChangeArrowheads="1"/>
          </p:cNvSpPr>
          <p:nvPr>
            <p:ph type="dt"/>
          </p:nvPr>
        </p:nvSpPr>
        <p:spPr bwMode="auto">
          <a:xfrm>
            <a:off x="4278313" y="0"/>
            <a:ext cx="3278187" cy="5318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Times New Roman" pitchFamily="18" charset="0"/>
              </a:defRPr>
            </a:lvl1pPr>
          </a:lstStyle>
          <a:p>
            <a:pPr>
              <a:defRPr/>
            </a:pPr>
            <a:endParaRPr lang="en-US"/>
          </a:p>
        </p:txBody>
      </p:sp>
      <p:sp>
        <p:nvSpPr>
          <p:cNvPr id="2054" name="Rectangle 6"/>
          <p:cNvSpPr>
            <a:spLocks noGrp="1" noChangeArrowheads="1"/>
          </p:cNvSpPr>
          <p:nvPr>
            <p:ph type="ftr"/>
          </p:nvPr>
        </p:nvSpPr>
        <p:spPr bwMode="auto">
          <a:xfrm>
            <a:off x="0" y="10156825"/>
            <a:ext cx="3278188" cy="53181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Times New Roman" pitchFamily="18" charset="0"/>
              </a:defRPr>
            </a:lvl1pPr>
          </a:lstStyle>
          <a:p>
            <a:pPr>
              <a:defRPr/>
            </a:pPr>
            <a:endParaRPr lang="en-US"/>
          </a:p>
        </p:txBody>
      </p:sp>
      <p:sp>
        <p:nvSpPr>
          <p:cNvPr id="2055" name="Rectangle 7"/>
          <p:cNvSpPr>
            <a:spLocks noGrp="1" noChangeArrowheads="1"/>
          </p:cNvSpPr>
          <p:nvPr>
            <p:ph type="sldNum"/>
          </p:nvPr>
        </p:nvSpPr>
        <p:spPr bwMode="auto">
          <a:xfrm>
            <a:off x="4278313" y="10156825"/>
            <a:ext cx="3278187" cy="53181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FFFFFF"/>
                </a:solidFill>
                <a:latin typeface="Times New Roman" panose="02020603050405020304" pitchFamily="18" charset="0"/>
              </a:defRPr>
            </a:lvl1pPr>
          </a:lstStyle>
          <a:p>
            <a:fld id="{2584065B-E360-448F-B17B-AE6233546751}" type="slidenum">
              <a:rPr lang="en-US" altLang="en-US"/>
              <a:pPr/>
              <a:t>‹#›</a:t>
            </a:fld>
            <a:endParaRPr lang="en-US" altLang="en-US"/>
          </a:p>
        </p:txBody>
      </p:sp>
    </p:spTree>
    <p:extLst>
      <p:ext uri="{BB962C8B-B14F-4D97-AF65-F5344CB8AC3E}">
        <p14:creationId xmlns:p14="http://schemas.microsoft.com/office/powerpoint/2010/main" val="99410132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11F347CE-19E9-4DF0-86A7-9A045769283E}" type="slidenum">
              <a:rPr lang="en-US" altLang="en-US">
                <a:solidFill>
                  <a:srgbClr val="FFFFFF"/>
                </a:solidFill>
                <a:latin typeface="Times New Roman" panose="02020603050405020304" pitchFamily="18" charset="0"/>
              </a:rPr>
              <a:pPr eaLnBrk="1"/>
              <a:t>1</a:t>
            </a:fld>
            <a:endParaRPr lang="en-US" altLang="en-US">
              <a:solidFill>
                <a:srgbClr val="FFFFFF"/>
              </a:solidFill>
              <a:latin typeface="Times New Roman" panose="02020603050405020304" pitchFamily="18" charset="0"/>
            </a:endParaRPr>
          </a:p>
        </p:txBody>
      </p:sp>
      <p:sp>
        <p:nvSpPr>
          <p:cNvPr id="13315" name="Rectangle 1"/>
          <p:cNvSpPr>
            <a:spLocks noGrp="1" noRot="1" noChangeAspect="1" noChangeArrowheads="1" noTextEdit="1"/>
          </p:cNvSpPr>
          <p:nvPr>
            <p:ph type="sldImg"/>
          </p:nvPr>
        </p:nvSpPr>
        <p:spPr>
          <a:xfrm>
            <a:off x="1106488" y="812800"/>
            <a:ext cx="5343525" cy="4006850"/>
          </a:xfrm>
          <a:solidFill>
            <a:srgbClr val="FFFFFF"/>
          </a:solidFill>
          <a:ln>
            <a:solidFill>
              <a:srgbClr val="000000"/>
            </a:solidFill>
            <a:miter lim="800000"/>
            <a:headEnd/>
            <a:tailEnd/>
          </a:ln>
        </p:spPr>
      </p:sp>
      <p:sp>
        <p:nvSpPr>
          <p:cNvPr id="13316" name="Rectangle 2"/>
          <p:cNvSpPr>
            <a:spLocks noGrp="1" noChangeArrowheads="1"/>
          </p:cNvSpPr>
          <p:nvPr>
            <p:ph type="body" idx="1"/>
          </p:nvPr>
        </p:nvSpPr>
        <p:spPr>
          <a:xfrm>
            <a:off x="755650" y="5078413"/>
            <a:ext cx="6046788" cy="4810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54428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75E7A322-457D-4333-99DE-26B941BA8ED2}" type="slidenum">
              <a:rPr lang="en-US" altLang="en-US">
                <a:solidFill>
                  <a:srgbClr val="FFFFFF"/>
                </a:solidFill>
                <a:latin typeface="Times New Roman" panose="02020603050405020304" pitchFamily="18" charset="0"/>
              </a:rPr>
              <a:pPr eaLnBrk="1"/>
              <a:t>8</a:t>
            </a:fld>
            <a:endParaRPr lang="en-US" altLang="en-US">
              <a:solidFill>
                <a:srgbClr val="FFFFFF"/>
              </a:solidFill>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xfrm>
            <a:off x="1106488" y="812800"/>
            <a:ext cx="5345112" cy="4008438"/>
          </a:xfrm>
        </p:spPr>
      </p:sp>
      <p:sp>
        <p:nvSpPr>
          <p:cNvPr id="26628"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68707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0BBB1AE2-F0CB-45AD-97EF-9BA6D55D828F}" type="slidenum">
              <a:rPr lang="en-US" altLang="en-US">
                <a:solidFill>
                  <a:srgbClr val="FFFFFF"/>
                </a:solidFill>
                <a:latin typeface="Times New Roman" panose="02020603050405020304" pitchFamily="18" charset="0"/>
              </a:rPr>
              <a:pPr eaLnBrk="1"/>
              <a:t>9</a:t>
            </a:fld>
            <a:endParaRPr lang="en-US" altLang="en-US">
              <a:solidFill>
                <a:srgbClr val="FFFFFF"/>
              </a:solidFill>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xfrm>
            <a:off x="1106488" y="812800"/>
            <a:ext cx="5345112" cy="4008438"/>
          </a:xfrm>
        </p:spPr>
      </p:sp>
      <p:sp>
        <p:nvSpPr>
          <p:cNvPr id="20484"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99598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75E7A322-457D-4333-99DE-26B941BA8ED2}" type="slidenum">
              <a:rPr lang="en-US" altLang="en-US">
                <a:solidFill>
                  <a:srgbClr val="FFFFFF"/>
                </a:solidFill>
                <a:latin typeface="Times New Roman" panose="02020603050405020304" pitchFamily="18" charset="0"/>
              </a:rPr>
              <a:pPr eaLnBrk="1"/>
              <a:t>10</a:t>
            </a:fld>
            <a:endParaRPr lang="en-US" altLang="en-US">
              <a:solidFill>
                <a:srgbClr val="FFFFFF"/>
              </a:solidFill>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xfrm>
            <a:off x="1106488" y="812800"/>
            <a:ext cx="5345112" cy="4008438"/>
          </a:xfrm>
        </p:spPr>
      </p:sp>
      <p:sp>
        <p:nvSpPr>
          <p:cNvPr id="26628"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p>
        </p:txBody>
      </p:sp>
    </p:spTree>
    <p:extLst>
      <p:ext uri="{BB962C8B-B14F-4D97-AF65-F5344CB8AC3E}">
        <p14:creationId xmlns:p14="http://schemas.microsoft.com/office/powerpoint/2010/main" val="2035388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05B68D34-C9BB-4F6E-A723-8308E1343F3D}" type="slidenum">
              <a:rPr lang="en-US" altLang="en-US">
                <a:solidFill>
                  <a:srgbClr val="FFFFFF"/>
                </a:solidFill>
                <a:latin typeface="Times New Roman" panose="02020603050405020304" pitchFamily="18" charset="0"/>
              </a:rPr>
              <a:pPr eaLnBrk="1"/>
              <a:t>11</a:t>
            </a:fld>
            <a:endParaRPr lang="en-US" altLang="en-US">
              <a:solidFill>
                <a:srgbClr val="FFFFFF"/>
              </a:solidFill>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1106488" y="812800"/>
            <a:ext cx="5345112" cy="4008438"/>
          </a:xfrm>
        </p:spPr>
      </p:sp>
      <p:sp>
        <p:nvSpPr>
          <p:cNvPr id="21508"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025508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75E7A322-457D-4333-99DE-26B941BA8ED2}" type="slidenum">
              <a:rPr lang="en-US" altLang="en-US">
                <a:solidFill>
                  <a:srgbClr val="FFFFFF"/>
                </a:solidFill>
                <a:latin typeface="Times New Roman" panose="02020603050405020304" pitchFamily="18" charset="0"/>
              </a:rPr>
              <a:pPr eaLnBrk="1"/>
              <a:t>12</a:t>
            </a:fld>
            <a:endParaRPr lang="en-US" altLang="en-US">
              <a:solidFill>
                <a:srgbClr val="FFFFFF"/>
              </a:solidFill>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xfrm>
            <a:off x="1106488" y="812800"/>
            <a:ext cx="5345112" cy="4008438"/>
          </a:xfrm>
        </p:spPr>
      </p:sp>
      <p:sp>
        <p:nvSpPr>
          <p:cNvPr id="26628"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735308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fld id="{75E7A322-457D-4333-99DE-26B941BA8ED2}" type="slidenum">
              <a:rPr lang="en-US" altLang="en-US">
                <a:solidFill>
                  <a:srgbClr val="FFFFFF"/>
                </a:solidFill>
                <a:latin typeface="Times New Roman" panose="02020603050405020304" pitchFamily="18" charset="0"/>
              </a:rPr>
              <a:pPr eaLnBrk="1"/>
              <a:t>13</a:t>
            </a:fld>
            <a:endParaRPr lang="en-US" altLang="en-US">
              <a:solidFill>
                <a:srgbClr val="FFFFFF"/>
              </a:solidFill>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xfrm>
            <a:off x="1106488" y="812800"/>
            <a:ext cx="5345112" cy="4008438"/>
          </a:xfrm>
        </p:spPr>
      </p:sp>
      <p:sp>
        <p:nvSpPr>
          <p:cNvPr id="26628" name="Rectangle 3"/>
          <p:cNvSpPr>
            <a:spLocks noGrp="1" noChangeArrowheads="1"/>
          </p:cNvSpPr>
          <p:nvPr>
            <p:ph type="body" idx="1"/>
          </p:nvPr>
        </p:nvSpPr>
        <p:spPr>
          <a:xfrm>
            <a:off x="755650" y="5078413"/>
            <a:ext cx="6048375" cy="4811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16981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F6FF-2B73-AAB0-1F42-95980A41F3FC}"/>
              </a:ext>
            </a:extLst>
          </p:cNvPr>
          <p:cNvSpPr>
            <a:spLocks noGrp="1"/>
          </p:cNvSpPr>
          <p:nvPr>
            <p:ph type="ctrTitle"/>
          </p:nvPr>
        </p:nvSpPr>
        <p:spPr>
          <a:xfrm>
            <a:off x="1260078" y="1237197"/>
            <a:ext cx="7560469" cy="2631887"/>
          </a:xfrm>
        </p:spPr>
        <p:txBody>
          <a:bodyPr anchor="b"/>
          <a:lstStyle>
            <a:lvl1pPr algn="ctr">
              <a:defRPr sz="4961"/>
            </a:lvl1pPr>
          </a:lstStyle>
          <a:p>
            <a:r>
              <a:rPr lang="en-US"/>
              <a:t>Click to edit Master title style</a:t>
            </a:r>
          </a:p>
        </p:txBody>
      </p:sp>
      <p:sp>
        <p:nvSpPr>
          <p:cNvPr id="3" name="Subtitle 2">
            <a:extLst>
              <a:ext uri="{FF2B5EF4-FFF2-40B4-BE49-F238E27FC236}">
                <a16:creationId xmlns:a16="http://schemas.microsoft.com/office/drawing/2014/main" id="{A03AA6EF-169F-77F5-C384-88EB776FB610}"/>
              </a:ext>
            </a:extLst>
          </p:cNvPr>
          <p:cNvSpPr>
            <a:spLocks noGrp="1"/>
          </p:cNvSpPr>
          <p:nvPr>
            <p:ph type="subTitle" idx="1"/>
          </p:nvPr>
        </p:nvSpPr>
        <p:spPr>
          <a:xfrm>
            <a:off x="1260078" y="3970580"/>
            <a:ext cx="7560469" cy="1825171"/>
          </a:xfrm>
        </p:spPr>
        <p:txBody>
          <a:bodyPr/>
          <a:lstStyle>
            <a:lvl1pPr marL="0" indent="0" algn="ctr">
              <a:buNone/>
              <a:defRPr sz="1984"/>
            </a:lvl1pPr>
            <a:lvl2pPr marL="378013" indent="0" algn="ctr">
              <a:buNone/>
              <a:defRPr sz="1654"/>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en-US"/>
              <a:t>Click to edit Master subtitle style</a:t>
            </a:r>
          </a:p>
        </p:txBody>
      </p:sp>
      <p:sp>
        <p:nvSpPr>
          <p:cNvPr id="4" name="Date Placeholder 3">
            <a:extLst>
              <a:ext uri="{FF2B5EF4-FFF2-40B4-BE49-F238E27FC236}">
                <a16:creationId xmlns:a16="http://schemas.microsoft.com/office/drawing/2014/main" id="{DEDAE983-3D5D-472D-2E59-D48BE9362E4B}"/>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4B8D8433-1D63-CE5B-6968-AF8D2382389F}"/>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6BA53F95-E6EE-0174-DA0C-7372C2446D70}"/>
              </a:ext>
            </a:extLst>
          </p:cNvPr>
          <p:cNvSpPr>
            <a:spLocks noGrp="1"/>
          </p:cNvSpPr>
          <p:nvPr>
            <p:ph type="sldNum" sz="quarter" idx="12"/>
          </p:nvPr>
        </p:nvSpPr>
        <p:spPr/>
        <p:txBody>
          <a:bodyPr/>
          <a:lstStyle/>
          <a:p>
            <a:fld id="{58D1B888-D8CC-4BA1-8B86-0553F74F646A}" type="slidenum">
              <a:rPr lang="en-US" altLang="en-US" smtClean="0"/>
              <a:pPr/>
              <a:t>‹#›</a:t>
            </a:fld>
            <a:endParaRPr lang="en-US" altLang="en-US"/>
          </a:p>
        </p:txBody>
      </p:sp>
    </p:spTree>
    <p:extLst>
      <p:ext uri="{BB962C8B-B14F-4D97-AF65-F5344CB8AC3E}">
        <p14:creationId xmlns:p14="http://schemas.microsoft.com/office/powerpoint/2010/main" val="3876852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2767-DE75-1AD4-B389-DD35478725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4120A6-C972-7B24-9FAC-FF1188DA71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7EA4F-28A2-98E3-608F-C7F44C5697AC}"/>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B1A1200A-8066-B13E-5DD1-E99913C2D1C1}"/>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3E134D7C-5022-B0A1-21B2-8998D85A5B57}"/>
              </a:ext>
            </a:extLst>
          </p:cNvPr>
          <p:cNvSpPr>
            <a:spLocks noGrp="1"/>
          </p:cNvSpPr>
          <p:nvPr>
            <p:ph type="sldNum" sz="quarter" idx="12"/>
          </p:nvPr>
        </p:nvSpPr>
        <p:spPr/>
        <p:txBody>
          <a:bodyPr/>
          <a:lstStyle/>
          <a:p>
            <a:fld id="{B20ADA0A-D287-4C6A-B0AC-6CBB74D45C56}" type="slidenum">
              <a:rPr lang="en-US" altLang="en-US" smtClean="0"/>
              <a:pPr/>
              <a:t>‹#›</a:t>
            </a:fld>
            <a:endParaRPr lang="en-US" altLang="en-US"/>
          </a:p>
        </p:txBody>
      </p:sp>
    </p:spTree>
    <p:extLst>
      <p:ext uri="{BB962C8B-B14F-4D97-AF65-F5344CB8AC3E}">
        <p14:creationId xmlns:p14="http://schemas.microsoft.com/office/powerpoint/2010/main" val="175777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71CD60-759E-D8E0-CCE4-17F00637B872}"/>
              </a:ext>
            </a:extLst>
          </p:cNvPr>
          <p:cNvSpPr>
            <a:spLocks noGrp="1"/>
          </p:cNvSpPr>
          <p:nvPr>
            <p:ph type="title" orient="vert"/>
          </p:nvPr>
        </p:nvSpPr>
        <p:spPr>
          <a:xfrm>
            <a:off x="7213947" y="402483"/>
            <a:ext cx="2173635" cy="64064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6155BE-95B0-C185-F9CD-C669C6A4D2A7}"/>
              </a:ext>
            </a:extLst>
          </p:cNvPr>
          <p:cNvSpPr>
            <a:spLocks noGrp="1"/>
          </p:cNvSpPr>
          <p:nvPr>
            <p:ph type="body" orient="vert" idx="1"/>
          </p:nvPr>
        </p:nvSpPr>
        <p:spPr>
          <a:xfrm>
            <a:off x="693043" y="402483"/>
            <a:ext cx="6394896"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21C061-134B-2D2A-F318-BC6D2CCE6F98}"/>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7DF033FE-6706-6CD2-EB11-7D8BA97FE59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A030596E-D117-8BA3-682E-392FEFBD139D}"/>
              </a:ext>
            </a:extLst>
          </p:cNvPr>
          <p:cNvSpPr>
            <a:spLocks noGrp="1"/>
          </p:cNvSpPr>
          <p:nvPr>
            <p:ph type="sldNum" sz="quarter" idx="12"/>
          </p:nvPr>
        </p:nvSpPr>
        <p:spPr/>
        <p:txBody>
          <a:bodyPr/>
          <a:lstStyle/>
          <a:p>
            <a:fld id="{1D434509-BC07-41CF-A59E-A0395381777F}" type="slidenum">
              <a:rPr lang="en-US" altLang="en-US" smtClean="0"/>
              <a:pPr/>
              <a:t>‹#›</a:t>
            </a:fld>
            <a:endParaRPr lang="en-US" altLang="en-US"/>
          </a:p>
        </p:txBody>
      </p:sp>
    </p:spTree>
    <p:extLst>
      <p:ext uri="{BB962C8B-B14F-4D97-AF65-F5344CB8AC3E}">
        <p14:creationId xmlns:p14="http://schemas.microsoft.com/office/powerpoint/2010/main" val="1937481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01625"/>
            <a:ext cx="9067800" cy="1258888"/>
          </a:xfrm>
        </p:spPr>
        <p:txBody>
          <a:bodyPr/>
          <a:lstStyle/>
          <a:p>
            <a:r>
              <a:rPr lang="en-US"/>
              <a:t>Click to edit Master title style</a:t>
            </a:r>
          </a:p>
        </p:txBody>
      </p:sp>
      <p:sp>
        <p:nvSpPr>
          <p:cNvPr id="3" name="Content Placeholder 2"/>
          <p:cNvSpPr>
            <a:spLocks noGrp="1"/>
          </p:cNvSpPr>
          <p:nvPr>
            <p:ph sz="half" idx="1"/>
          </p:nvPr>
        </p:nvSpPr>
        <p:spPr>
          <a:xfrm>
            <a:off x="503238" y="2160588"/>
            <a:ext cx="4457700" cy="4595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113338" y="2160588"/>
            <a:ext cx="4457700" cy="22209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113338" y="4533900"/>
            <a:ext cx="4457700" cy="2222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3"/>
          <p:cNvSpPr>
            <a:spLocks noGrp="1" noChangeArrowheads="1"/>
          </p:cNvSpPr>
          <p:nvPr>
            <p:ph type="dt" idx="10"/>
          </p:nvPr>
        </p:nvSpPr>
        <p:spPr>
          <a:ln/>
        </p:spPr>
        <p:txBody>
          <a:bodyPr/>
          <a:lstStyle>
            <a:lvl1pPr>
              <a:defRPr/>
            </a:lvl1pPr>
          </a:lstStyle>
          <a:p>
            <a:pPr>
              <a:defRPr/>
            </a:pPr>
            <a:endParaRPr lang="en-US"/>
          </a:p>
        </p:txBody>
      </p:sp>
      <p:sp>
        <p:nvSpPr>
          <p:cNvPr id="7" name="Rectangle 4"/>
          <p:cNvSpPr>
            <a:spLocks noGrp="1" noChangeArrowheads="1"/>
          </p:cNvSpPr>
          <p:nvPr>
            <p:ph type="ftr" idx="11"/>
          </p:nvPr>
        </p:nvSpPr>
        <p:spPr>
          <a:ln/>
        </p:spPr>
        <p:txBody>
          <a:bodyPr/>
          <a:lstStyle>
            <a:lvl1pPr>
              <a:defRPr/>
            </a:lvl1pPr>
          </a:lstStyle>
          <a:p>
            <a:pPr>
              <a:defRPr/>
            </a:pPr>
            <a:endParaRPr lang="en-US"/>
          </a:p>
        </p:txBody>
      </p:sp>
      <p:sp>
        <p:nvSpPr>
          <p:cNvPr id="8" name="Rectangle 5"/>
          <p:cNvSpPr>
            <a:spLocks noGrp="1" noChangeArrowheads="1"/>
          </p:cNvSpPr>
          <p:nvPr>
            <p:ph type="sldNum" idx="12"/>
          </p:nvPr>
        </p:nvSpPr>
        <p:spPr>
          <a:ln/>
        </p:spPr>
        <p:txBody>
          <a:bodyPr/>
          <a:lstStyle>
            <a:lvl1pPr>
              <a:defRPr/>
            </a:lvl1pPr>
          </a:lstStyle>
          <a:p>
            <a:fld id="{2322A964-75DD-4015-9861-6416FD783418}" type="slidenum">
              <a:rPr lang="en-US" altLang="en-US"/>
              <a:pPr/>
              <a:t>‹#›</a:t>
            </a:fld>
            <a:endParaRPr lang="en-US" altLang="en-US"/>
          </a:p>
        </p:txBody>
      </p:sp>
    </p:spTree>
    <p:extLst>
      <p:ext uri="{BB962C8B-B14F-4D97-AF65-F5344CB8AC3E}">
        <p14:creationId xmlns:p14="http://schemas.microsoft.com/office/powerpoint/2010/main" val="205609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436F6-4128-FC2A-A8F1-6599BA4BCB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3F65EB-6FF4-5A40-E56F-CB4B2730BE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B86CE4-38D2-C679-0AF5-871862E356CE}"/>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753C4512-7CF5-1B04-2D48-0283FAE1DC4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483BA49A-1825-1029-BE98-984DC382B906}"/>
              </a:ext>
            </a:extLst>
          </p:cNvPr>
          <p:cNvSpPr>
            <a:spLocks noGrp="1"/>
          </p:cNvSpPr>
          <p:nvPr>
            <p:ph type="sldNum" sz="quarter" idx="12"/>
          </p:nvPr>
        </p:nvSpPr>
        <p:spPr/>
        <p:txBody>
          <a:bodyPr/>
          <a:lstStyle/>
          <a:p>
            <a:fld id="{AE11AED4-72DA-4DB5-992A-6853E6742B8A}" type="slidenum">
              <a:rPr lang="en-US" altLang="en-US" smtClean="0"/>
              <a:pPr/>
              <a:t>‹#›</a:t>
            </a:fld>
            <a:endParaRPr lang="en-US" altLang="en-US"/>
          </a:p>
        </p:txBody>
      </p:sp>
    </p:spTree>
    <p:extLst>
      <p:ext uri="{BB962C8B-B14F-4D97-AF65-F5344CB8AC3E}">
        <p14:creationId xmlns:p14="http://schemas.microsoft.com/office/powerpoint/2010/main" val="1810358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BE2D8-A32D-5415-65B3-363194FFA224}"/>
              </a:ext>
            </a:extLst>
          </p:cNvPr>
          <p:cNvSpPr>
            <a:spLocks noGrp="1"/>
          </p:cNvSpPr>
          <p:nvPr>
            <p:ph type="title"/>
          </p:nvPr>
        </p:nvSpPr>
        <p:spPr>
          <a:xfrm>
            <a:off x="687793" y="1884670"/>
            <a:ext cx="8694539" cy="3144614"/>
          </a:xfrm>
        </p:spPr>
        <p:txBody>
          <a:bodyPr anchor="b"/>
          <a:lstStyle>
            <a:lvl1pPr>
              <a:defRPr sz="4961"/>
            </a:lvl1pPr>
          </a:lstStyle>
          <a:p>
            <a:r>
              <a:rPr lang="en-US"/>
              <a:t>Click to edit Master title style</a:t>
            </a:r>
          </a:p>
        </p:txBody>
      </p:sp>
      <p:sp>
        <p:nvSpPr>
          <p:cNvPr id="3" name="Text Placeholder 2">
            <a:extLst>
              <a:ext uri="{FF2B5EF4-FFF2-40B4-BE49-F238E27FC236}">
                <a16:creationId xmlns:a16="http://schemas.microsoft.com/office/drawing/2014/main" id="{CABCBDAC-19B4-CC64-EF47-BA9DD1587261}"/>
              </a:ext>
            </a:extLst>
          </p:cNvPr>
          <p:cNvSpPr>
            <a:spLocks noGrp="1"/>
          </p:cNvSpPr>
          <p:nvPr>
            <p:ph type="body" idx="1"/>
          </p:nvPr>
        </p:nvSpPr>
        <p:spPr>
          <a:xfrm>
            <a:off x="687793" y="5059034"/>
            <a:ext cx="8694539" cy="1653678"/>
          </a:xfrm>
        </p:spPr>
        <p:txBody>
          <a:bodyPr/>
          <a:lstStyle>
            <a:lvl1pPr marL="0" indent="0">
              <a:buNone/>
              <a:defRPr sz="1984">
                <a:solidFill>
                  <a:schemeClr val="tx1">
                    <a:tint val="82000"/>
                  </a:schemeClr>
                </a:solidFill>
              </a:defRPr>
            </a:lvl1pPr>
            <a:lvl2pPr marL="378013" indent="0">
              <a:buNone/>
              <a:defRPr sz="1654">
                <a:solidFill>
                  <a:schemeClr val="tx1">
                    <a:tint val="82000"/>
                  </a:schemeClr>
                </a:solidFill>
              </a:defRPr>
            </a:lvl2pPr>
            <a:lvl3pPr marL="756026" indent="0">
              <a:buNone/>
              <a:defRPr sz="1488">
                <a:solidFill>
                  <a:schemeClr val="tx1">
                    <a:tint val="82000"/>
                  </a:schemeClr>
                </a:solidFill>
              </a:defRPr>
            </a:lvl3pPr>
            <a:lvl4pPr marL="1134039" indent="0">
              <a:buNone/>
              <a:defRPr sz="1323">
                <a:solidFill>
                  <a:schemeClr val="tx1">
                    <a:tint val="82000"/>
                  </a:schemeClr>
                </a:solidFill>
              </a:defRPr>
            </a:lvl4pPr>
            <a:lvl5pPr marL="1512052" indent="0">
              <a:buNone/>
              <a:defRPr sz="1323">
                <a:solidFill>
                  <a:schemeClr val="tx1">
                    <a:tint val="82000"/>
                  </a:schemeClr>
                </a:solidFill>
              </a:defRPr>
            </a:lvl5pPr>
            <a:lvl6pPr marL="1890065" indent="0">
              <a:buNone/>
              <a:defRPr sz="1323">
                <a:solidFill>
                  <a:schemeClr val="tx1">
                    <a:tint val="82000"/>
                  </a:schemeClr>
                </a:solidFill>
              </a:defRPr>
            </a:lvl6pPr>
            <a:lvl7pPr marL="2268078" indent="0">
              <a:buNone/>
              <a:defRPr sz="1323">
                <a:solidFill>
                  <a:schemeClr val="tx1">
                    <a:tint val="82000"/>
                  </a:schemeClr>
                </a:solidFill>
              </a:defRPr>
            </a:lvl7pPr>
            <a:lvl8pPr marL="2646091" indent="0">
              <a:buNone/>
              <a:defRPr sz="1323">
                <a:solidFill>
                  <a:schemeClr val="tx1">
                    <a:tint val="82000"/>
                  </a:schemeClr>
                </a:solidFill>
              </a:defRPr>
            </a:lvl8pPr>
            <a:lvl9pPr marL="3024104" indent="0">
              <a:buNone/>
              <a:defRPr sz="1323">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0C974F-F56A-CAF7-8516-550300ABDA1C}"/>
              </a:ext>
            </a:extLst>
          </p:cNvPr>
          <p:cNvSpPr>
            <a:spLocks noGrp="1"/>
          </p:cNvSpPr>
          <p:nvPr>
            <p:ph type="dt" sz="half" idx="10"/>
          </p:nvPr>
        </p:nvSpPr>
        <p:spPr/>
        <p:txBody>
          <a:bodyPr/>
          <a:lstStyle/>
          <a:p>
            <a:pPr>
              <a:defRPr/>
            </a:pPr>
            <a:endParaRPr lang="en-US"/>
          </a:p>
        </p:txBody>
      </p:sp>
      <p:sp>
        <p:nvSpPr>
          <p:cNvPr id="5" name="Footer Placeholder 4">
            <a:extLst>
              <a:ext uri="{FF2B5EF4-FFF2-40B4-BE49-F238E27FC236}">
                <a16:creationId xmlns:a16="http://schemas.microsoft.com/office/drawing/2014/main" id="{5557D12B-A7B0-211C-592E-4FDA4E034157}"/>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a16="http://schemas.microsoft.com/office/drawing/2014/main" id="{6A87CC03-F603-A4BC-910A-EFF0BCFEA153}"/>
              </a:ext>
            </a:extLst>
          </p:cNvPr>
          <p:cNvSpPr>
            <a:spLocks noGrp="1"/>
          </p:cNvSpPr>
          <p:nvPr>
            <p:ph type="sldNum" sz="quarter" idx="12"/>
          </p:nvPr>
        </p:nvSpPr>
        <p:spPr/>
        <p:txBody>
          <a:bodyPr/>
          <a:lstStyle/>
          <a:p>
            <a:fld id="{2F3AE957-057F-4877-BD65-587F9F8B18E2}" type="slidenum">
              <a:rPr lang="en-US" altLang="en-US" smtClean="0"/>
              <a:pPr/>
              <a:t>‹#›</a:t>
            </a:fld>
            <a:endParaRPr lang="en-US" altLang="en-US"/>
          </a:p>
        </p:txBody>
      </p:sp>
    </p:spTree>
    <p:extLst>
      <p:ext uri="{BB962C8B-B14F-4D97-AF65-F5344CB8AC3E}">
        <p14:creationId xmlns:p14="http://schemas.microsoft.com/office/powerpoint/2010/main" val="147257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54E50-6DC7-B25D-9693-A5D7042F32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5EA46A-27CA-B4E3-A5CB-8B04A80F9C4E}"/>
              </a:ext>
            </a:extLst>
          </p:cNvPr>
          <p:cNvSpPr>
            <a:spLocks noGrp="1"/>
          </p:cNvSpPr>
          <p:nvPr>
            <p:ph sz="half" idx="1"/>
          </p:nvPr>
        </p:nvSpPr>
        <p:spPr>
          <a:xfrm>
            <a:off x="693043" y="2012414"/>
            <a:ext cx="4284266"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2B8962-1B60-E999-0623-D906D01972F5}"/>
              </a:ext>
            </a:extLst>
          </p:cNvPr>
          <p:cNvSpPr>
            <a:spLocks noGrp="1"/>
          </p:cNvSpPr>
          <p:nvPr>
            <p:ph sz="half" idx="2"/>
          </p:nvPr>
        </p:nvSpPr>
        <p:spPr>
          <a:xfrm>
            <a:off x="5103316" y="2012414"/>
            <a:ext cx="4284266"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0A239A-0E09-C873-DC92-C105D2EDB693}"/>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71A82887-7A30-A5C5-4E88-EB0C4F003945}"/>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01A4252C-6639-CF07-3C47-9F4F708BC245}"/>
              </a:ext>
            </a:extLst>
          </p:cNvPr>
          <p:cNvSpPr>
            <a:spLocks noGrp="1"/>
          </p:cNvSpPr>
          <p:nvPr>
            <p:ph type="sldNum" sz="quarter" idx="12"/>
          </p:nvPr>
        </p:nvSpPr>
        <p:spPr/>
        <p:txBody>
          <a:bodyPr/>
          <a:lstStyle/>
          <a:p>
            <a:fld id="{EE5084CC-FCD1-4C5A-AB8F-2246CB61D4BD}" type="slidenum">
              <a:rPr lang="en-US" altLang="en-US" smtClean="0"/>
              <a:pPr/>
              <a:t>‹#›</a:t>
            </a:fld>
            <a:endParaRPr lang="en-US" altLang="en-US"/>
          </a:p>
        </p:txBody>
      </p:sp>
    </p:spTree>
    <p:extLst>
      <p:ext uri="{BB962C8B-B14F-4D97-AF65-F5344CB8AC3E}">
        <p14:creationId xmlns:p14="http://schemas.microsoft.com/office/powerpoint/2010/main" val="1613991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090C2-596D-2681-DC65-497D3467100B}"/>
              </a:ext>
            </a:extLst>
          </p:cNvPr>
          <p:cNvSpPr>
            <a:spLocks noGrp="1"/>
          </p:cNvSpPr>
          <p:nvPr>
            <p:ph type="title"/>
          </p:nvPr>
        </p:nvSpPr>
        <p:spPr>
          <a:xfrm>
            <a:off x="694356" y="402483"/>
            <a:ext cx="8694539" cy="1461188"/>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24E280-9507-9BE9-BE68-51F548891A97}"/>
              </a:ext>
            </a:extLst>
          </p:cNvPr>
          <p:cNvSpPr>
            <a:spLocks noGrp="1"/>
          </p:cNvSpPr>
          <p:nvPr>
            <p:ph type="body" idx="1"/>
          </p:nvPr>
        </p:nvSpPr>
        <p:spPr>
          <a:xfrm>
            <a:off x="694357" y="1853171"/>
            <a:ext cx="4264576" cy="908210"/>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Click to edit Master text styles</a:t>
            </a:r>
          </a:p>
        </p:txBody>
      </p:sp>
      <p:sp>
        <p:nvSpPr>
          <p:cNvPr id="4" name="Content Placeholder 3">
            <a:extLst>
              <a:ext uri="{FF2B5EF4-FFF2-40B4-BE49-F238E27FC236}">
                <a16:creationId xmlns:a16="http://schemas.microsoft.com/office/drawing/2014/main" id="{5FB8EC05-CD1F-8D0A-0B9D-DF2E48F0E047}"/>
              </a:ext>
            </a:extLst>
          </p:cNvPr>
          <p:cNvSpPr>
            <a:spLocks noGrp="1"/>
          </p:cNvSpPr>
          <p:nvPr>
            <p:ph sz="half" idx="2"/>
          </p:nvPr>
        </p:nvSpPr>
        <p:spPr>
          <a:xfrm>
            <a:off x="694357" y="2761381"/>
            <a:ext cx="4264576"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EEA84C-57A8-0467-B8D8-E609748A408C}"/>
              </a:ext>
            </a:extLst>
          </p:cNvPr>
          <p:cNvSpPr>
            <a:spLocks noGrp="1"/>
          </p:cNvSpPr>
          <p:nvPr>
            <p:ph type="body" sz="quarter" idx="3"/>
          </p:nvPr>
        </p:nvSpPr>
        <p:spPr>
          <a:xfrm>
            <a:off x="5103316" y="1853171"/>
            <a:ext cx="4285579" cy="908210"/>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Click to edit Master text styles</a:t>
            </a:r>
          </a:p>
        </p:txBody>
      </p:sp>
      <p:sp>
        <p:nvSpPr>
          <p:cNvPr id="6" name="Content Placeholder 5">
            <a:extLst>
              <a:ext uri="{FF2B5EF4-FFF2-40B4-BE49-F238E27FC236}">
                <a16:creationId xmlns:a16="http://schemas.microsoft.com/office/drawing/2014/main" id="{42C58808-328A-0817-6BF2-03653A17BA75}"/>
              </a:ext>
            </a:extLst>
          </p:cNvPr>
          <p:cNvSpPr>
            <a:spLocks noGrp="1"/>
          </p:cNvSpPr>
          <p:nvPr>
            <p:ph sz="quarter" idx="4"/>
          </p:nvPr>
        </p:nvSpPr>
        <p:spPr>
          <a:xfrm>
            <a:off x="5103316" y="2761381"/>
            <a:ext cx="4285579"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B00F3C-35B8-0A98-E0C5-265D1B25E1BF}"/>
              </a:ext>
            </a:extLst>
          </p:cNvPr>
          <p:cNvSpPr>
            <a:spLocks noGrp="1"/>
          </p:cNvSpPr>
          <p:nvPr>
            <p:ph type="dt" sz="half" idx="10"/>
          </p:nvPr>
        </p:nvSpPr>
        <p:spPr/>
        <p:txBody>
          <a:bodyPr/>
          <a:lstStyle/>
          <a:p>
            <a:pPr>
              <a:defRPr/>
            </a:pPr>
            <a:endParaRPr lang="en-US"/>
          </a:p>
        </p:txBody>
      </p:sp>
      <p:sp>
        <p:nvSpPr>
          <p:cNvPr id="8" name="Footer Placeholder 7">
            <a:extLst>
              <a:ext uri="{FF2B5EF4-FFF2-40B4-BE49-F238E27FC236}">
                <a16:creationId xmlns:a16="http://schemas.microsoft.com/office/drawing/2014/main" id="{43548ECB-5E61-5B77-C7F7-7BF77786CDED}"/>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a16="http://schemas.microsoft.com/office/drawing/2014/main" id="{0F8112B9-6570-25E9-0299-EB2CDF17807D}"/>
              </a:ext>
            </a:extLst>
          </p:cNvPr>
          <p:cNvSpPr>
            <a:spLocks noGrp="1"/>
          </p:cNvSpPr>
          <p:nvPr>
            <p:ph type="sldNum" sz="quarter" idx="12"/>
          </p:nvPr>
        </p:nvSpPr>
        <p:spPr/>
        <p:txBody>
          <a:bodyPr/>
          <a:lstStyle/>
          <a:p>
            <a:fld id="{D7DC2DEA-8F75-458F-95DA-32B6C1512C1B}" type="slidenum">
              <a:rPr lang="en-US" altLang="en-US" smtClean="0"/>
              <a:pPr/>
              <a:t>‹#›</a:t>
            </a:fld>
            <a:endParaRPr lang="en-US" altLang="en-US"/>
          </a:p>
        </p:txBody>
      </p:sp>
    </p:spTree>
    <p:extLst>
      <p:ext uri="{BB962C8B-B14F-4D97-AF65-F5344CB8AC3E}">
        <p14:creationId xmlns:p14="http://schemas.microsoft.com/office/powerpoint/2010/main" val="93506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0D54-D278-8D5D-C1D0-2BEB3A3103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3505FD-F27A-B041-C648-53C8D086CB04}"/>
              </a:ext>
            </a:extLst>
          </p:cNvPr>
          <p:cNvSpPr>
            <a:spLocks noGrp="1"/>
          </p:cNvSpPr>
          <p:nvPr>
            <p:ph type="dt" sz="half" idx="10"/>
          </p:nvPr>
        </p:nvSpPr>
        <p:spPr/>
        <p:txBody>
          <a:bodyPr/>
          <a:lstStyle/>
          <a:p>
            <a:pPr>
              <a:defRPr/>
            </a:pPr>
            <a:endParaRPr lang="en-US"/>
          </a:p>
        </p:txBody>
      </p:sp>
      <p:sp>
        <p:nvSpPr>
          <p:cNvPr id="4" name="Footer Placeholder 3">
            <a:extLst>
              <a:ext uri="{FF2B5EF4-FFF2-40B4-BE49-F238E27FC236}">
                <a16:creationId xmlns:a16="http://schemas.microsoft.com/office/drawing/2014/main" id="{4D055A5B-F821-4992-4DD8-FFDC0DDCF6D6}"/>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a16="http://schemas.microsoft.com/office/drawing/2014/main" id="{7C80B3CC-F8A2-B0CE-724A-D85956432334}"/>
              </a:ext>
            </a:extLst>
          </p:cNvPr>
          <p:cNvSpPr>
            <a:spLocks noGrp="1"/>
          </p:cNvSpPr>
          <p:nvPr>
            <p:ph type="sldNum" sz="quarter" idx="12"/>
          </p:nvPr>
        </p:nvSpPr>
        <p:spPr/>
        <p:txBody>
          <a:bodyPr/>
          <a:lstStyle/>
          <a:p>
            <a:fld id="{5C8F0DA8-60F3-4AB6-A670-D7D503C9C2FE}" type="slidenum">
              <a:rPr lang="en-US" altLang="en-US" smtClean="0"/>
              <a:pPr/>
              <a:t>‹#›</a:t>
            </a:fld>
            <a:endParaRPr lang="en-US" altLang="en-US"/>
          </a:p>
        </p:txBody>
      </p:sp>
    </p:spTree>
    <p:extLst>
      <p:ext uri="{BB962C8B-B14F-4D97-AF65-F5344CB8AC3E}">
        <p14:creationId xmlns:p14="http://schemas.microsoft.com/office/powerpoint/2010/main" val="194082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1097D5-A52A-7632-B709-FD71D3E51E74}"/>
              </a:ext>
            </a:extLst>
          </p:cNvPr>
          <p:cNvSpPr>
            <a:spLocks noGrp="1"/>
          </p:cNvSpPr>
          <p:nvPr>
            <p:ph type="dt" sz="half" idx="10"/>
          </p:nvPr>
        </p:nvSpPr>
        <p:spPr/>
        <p:txBody>
          <a:bodyPr/>
          <a:lstStyle/>
          <a:p>
            <a:pPr>
              <a:defRPr/>
            </a:pPr>
            <a:endParaRPr lang="en-US"/>
          </a:p>
        </p:txBody>
      </p:sp>
      <p:sp>
        <p:nvSpPr>
          <p:cNvPr id="3" name="Footer Placeholder 2">
            <a:extLst>
              <a:ext uri="{FF2B5EF4-FFF2-40B4-BE49-F238E27FC236}">
                <a16:creationId xmlns:a16="http://schemas.microsoft.com/office/drawing/2014/main" id="{8D2EC27F-8B92-AC55-D5CC-58401E5D4B41}"/>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a16="http://schemas.microsoft.com/office/drawing/2014/main" id="{C170B866-74B2-2B80-D01C-C78CA55FF786}"/>
              </a:ext>
            </a:extLst>
          </p:cNvPr>
          <p:cNvSpPr>
            <a:spLocks noGrp="1"/>
          </p:cNvSpPr>
          <p:nvPr>
            <p:ph type="sldNum" sz="quarter" idx="12"/>
          </p:nvPr>
        </p:nvSpPr>
        <p:spPr/>
        <p:txBody>
          <a:bodyPr/>
          <a:lstStyle/>
          <a:p>
            <a:fld id="{E636DF3A-6915-4896-BDAE-3E2B6C894EB9}" type="slidenum">
              <a:rPr lang="en-US" altLang="en-US" smtClean="0"/>
              <a:pPr/>
              <a:t>‹#›</a:t>
            </a:fld>
            <a:endParaRPr lang="en-US" altLang="en-US"/>
          </a:p>
        </p:txBody>
      </p:sp>
    </p:spTree>
    <p:extLst>
      <p:ext uri="{BB962C8B-B14F-4D97-AF65-F5344CB8AC3E}">
        <p14:creationId xmlns:p14="http://schemas.microsoft.com/office/powerpoint/2010/main" val="1641284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7A4A-FC9B-9A64-B4DD-11A96F4BE823}"/>
              </a:ext>
            </a:extLst>
          </p:cNvPr>
          <p:cNvSpPr>
            <a:spLocks noGrp="1"/>
          </p:cNvSpPr>
          <p:nvPr>
            <p:ph type="title"/>
          </p:nvPr>
        </p:nvSpPr>
        <p:spPr>
          <a:xfrm>
            <a:off x="694356" y="503978"/>
            <a:ext cx="3251264" cy="1763924"/>
          </a:xfrm>
        </p:spPr>
        <p:txBody>
          <a:bodyPr anchor="b"/>
          <a:lstStyle>
            <a:lvl1pPr>
              <a:defRPr sz="2646"/>
            </a:lvl1pPr>
          </a:lstStyle>
          <a:p>
            <a:r>
              <a:rPr lang="en-US"/>
              <a:t>Click to edit Master title style</a:t>
            </a:r>
          </a:p>
        </p:txBody>
      </p:sp>
      <p:sp>
        <p:nvSpPr>
          <p:cNvPr id="3" name="Content Placeholder 2">
            <a:extLst>
              <a:ext uri="{FF2B5EF4-FFF2-40B4-BE49-F238E27FC236}">
                <a16:creationId xmlns:a16="http://schemas.microsoft.com/office/drawing/2014/main" id="{C159C4C7-1B49-07CB-1DBC-EE3D5EF841CF}"/>
              </a:ext>
            </a:extLst>
          </p:cNvPr>
          <p:cNvSpPr>
            <a:spLocks noGrp="1"/>
          </p:cNvSpPr>
          <p:nvPr>
            <p:ph idx="1"/>
          </p:nvPr>
        </p:nvSpPr>
        <p:spPr>
          <a:xfrm>
            <a:off x="4285579" y="1088454"/>
            <a:ext cx="5103316" cy="5372269"/>
          </a:xfrm>
        </p:spPr>
        <p:txBody>
          <a:bodyPr/>
          <a:lstStyle>
            <a:lvl1pPr>
              <a:defRPr sz="2646"/>
            </a:lvl1pPr>
            <a:lvl2pPr>
              <a:defRPr sz="2315"/>
            </a:lvl2pPr>
            <a:lvl3pPr>
              <a:defRPr sz="1984"/>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EEA1A0-FE4B-9D23-7E0C-14DF889374D0}"/>
              </a:ext>
            </a:extLst>
          </p:cNvPr>
          <p:cNvSpPr>
            <a:spLocks noGrp="1"/>
          </p:cNvSpPr>
          <p:nvPr>
            <p:ph type="body" sz="half" idx="2"/>
          </p:nvPr>
        </p:nvSpPr>
        <p:spPr>
          <a:xfrm>
            <a:off x="694356" y="2267902"/>
            <a:ext cx="3251264" cy="4201570"/>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Click to edit Master text styles</a:t>
            </a:r>
          </a:p>
        </p:txBody>
      </p:sp>
      <p:sp>
        <p:nvSpPr>
          <p:cNvPr id="5" name="Date Placeholder 4">
            <a:extLst>
              <a:ext uri="{FF2B5EF4-FFF2-40B4-BE49-F238E27FC236}">
                <a16:creationId xmlns:a16="http://schemas.microsoft.com/office/drawing/2014/main" id="{3F8147EB-603B-A73B-691D-6244228E5E10}"/>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173735CD-8600-9A8D-A77C-3A598E040AD2}"/>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E10BBCC8-0D7B-BA7B-42EC-D8D2FC264664}"/>
              </a:ext>
            </a:extLst>
          </p:cNvPr>
          <p:cNvSpPr>
            <a:spLocks noGrp="1"/>
          </p:cNvSpPr>
          <p:nvPr>
            <p:ph type="sldNum" sz="quarter" idx="12"/>
          </p:nvPr>
        </p:nvSpPr>
        <p:spPr/>
        <p:txBody>
          <a:bodyPr/>
          <a:lstStyle/>
          <a:p>
            <a:fld id="{0E147AC4-6C24-425C-9A2D-BC53DBF46EEA}" type="slidenum">
              <a:rPr lang="en-US" altLang="en-US" smtClean="0"/>
              <a:pPr/>
              <a:t>‹#›</a:t>
            </a:fld>
            <a:endParaRPr lang="en-US" altLang="en-US"/>
          </a:p>
        </p:txBody>
      </p:sp>
    </p:spTree>
    <p:extLst>
      <p:ext uri="{BB962C8B-B14F-4D97-AF65-F5344CB8AC3E}">
        <p14:creationId xmlns:p14="http://schemas.microsoft.com/office/powerpoint/2010/main" val="3927160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6D4D9-66EF-D50D-844E-CEF3442135F4}"/>
              </a:ext>
            </a:extLst>
          </p:cNvPr>
          <p:cNvSpPr>
            <a:spLocks noGrp="1"/>
          </p:cNvSpPr>
          <p:nvPr>
            <p:ph type="title"/>
          </p:nvPr>
        </p:nvSpPr>
        <p:spPr>
          <a:xfrm>
            <a:off x="694356" y="503978"/>
            <a:ext cx="3251264" cy="1763924"/>
          </a:xfrm>
        </p:spPr>
        <p:txBody>
          <a:bodyPr anchor="b"/>
          <a:lstStyle>
            <a:lvl1pPr>
              <a:defRPr sz="2646"/>
            </a:lvl1pPr>
          </a:lstStyle>
          <a:p>
            <a:r>
              <a:rPr lang="en-US"/>
              <a:t>Click to edit Master title style</a:t>
            </a:r>
          </a:p>
        </p:txBody>
      </p:sp>
      <p:sp>
        <p:nvSpPr>
          <p:cNvPr id="3" name="Picture Placeholder 2">
            <a:extLst>
              <a:ext uri="{FF2B5EF4-FFF2-40B4-BE49-F238E27FC236}">
                <a16:creationId xmlns:a16="http://schemas.microsoft.com/office/drawing/2014/main" id="{118D51DD-CDEC-8544-3265-E468284B7D02}"/>
              </a:ext>
            </a:extLst>
          </p:cNvPr>
          <p:cNvSpPr>
            <a:spLocks noGrp="1"/>
          </p:cNvSpPr>
          <p:nvPr>
            <p:ph type="pic" idx="1"/>
          </p:nvPr>
        </p:nvSpPr>
        <p:spPr>
          <a:xfrm>
            <a:off x="4285579" y="1088454"/>
            <a:ext cx="5103316" cy="5372269"/>
          </a:xfrm>
        </p:spPr>
        <p:txBody>
          <a:bodyPr/>
          <a:lstStyle>
            <a:lvl1pPr marL="0" indent="0">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endParaRPr lang="en-US"/>
          </a:p>
        </p:txBody>
      </p:sp>
      <p:sp>
        <p:nvSpPr>
          <p:cNvPr id="4" name="Text Placeholder 3">
            <a:extLst>
              <a:ext uri="{FF2B5EF4-FFF2-40B4-BE49-F238E27FC236}">
                <a16:creationId xmlns:a16="http://schemas.microsoft.com/office/drawing/2014/main" id="{072211F3-70FB-23B0-F3B4-380BD7A5B3A6}"/>
              </a:ext>
            </a:extLst>
          </p:cNvPr>
          <p:cNvSpPr>
            <a:spLocks noGrp="1"/>
          </p:cNvSpPr>
          <p:nvPr>
            <p:ph type="body" sz="half" idx="2"/>
          </p:nvPr>
        </p:nvSpPr>
        <p:spPr>
          <a:xfrm>
            <a:off x="694356" y="2267902"/>
            <a:ext cx="3251264" cy="4201570"/>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Click to edit Master text styles</a:t>
            </a:r>
          </a:p>
        </p:txBody>
      </p:sp>
      <p:sp>
        <p:nvSpPr>
          <p:cNvPr id="5" name="Date Placeholder 4">
            <a:extLst>
              <a:ext uri="{FF2B5EF4-FFF2-40B4-BE49-F238E27FC236}">
                <a16:creationId xmlns:a16="http://schemas.microsoft.com/office/drawing/2014/main" id="{24412730-5C49-2436-5A92-9ACE1F35D49C}"/>
              </a:ext>
            </a:extLst>
          </p:cNvPr>
          <p:cNvSpPr>
            <a:spLocks noGrp="1"/>
          </p:cNvSpPr>
          <p:nvPr>
            <p:ph type="dt" sz="half" idx="10"/>
          </p:nvPr>
        </p:nvSpPr>
        <p:spPr/>
        <p:txBody>
          <a:bodyPr/>
          <a:lstStyle/>
          <a:p>
            <a:pPr>
              <a:defRPr/>
            </a:pPr>
            <a:endParaRPr lang="en-US"/>
          </a:p>
        </p:txBody>
      </p:sp>
      <p:sp>
        <p:nvSpPr>
          <p:cNvPr id="6" name="Footer Placeholder 5">
            <a:extLst>
              <a:ext uri="{FF2B5EF4-FFF2-40B4-BE49-F238E27FC236}">
                <a16:creationId xmlns:a16="http://schemas.microsoft.com/office/drawing/2014/main" id="{7E376389-B941-34AF-17DB-74BAFD1E19D8}"/>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a16="http://schemas.microsoft.com/office/drawing/2014/main" id="{8D2588B1-572D-B617-F0A6-ACB8DC016344}"/>
              </a:ext>
            </a:extLst>
          </p:cNvPr>
          <p:cNvSpPr>
            <a:spLocks noGrp="1"/>
          </p:cNvSpPr>
          <p:nvPr>
            <p:ph type="sldNum" sz="quarter" idx="12"/>
          </p:nvPr>
        </p:nvSpPr>
        <p:spPr/>
        <p:txBody>
          <a:bodyPr/>
          <a:lstStyle/>
          <a:p>
            <a:fld id="{EE5084CC-FCD1-4C5A-AB8F-2246CB61D4BD}" type="slidenum">
              <a:rPr lang="en-US" altLang="en-US" smtClean="0"/>
              <a:pPr/>
              <a:t>‹#›</a:t>
            </a:fld>
            <a:endParaRPr lang="en-US" altLang="en-US"/>
          </a:p>
        </p:txBody>
      </p:sp>
    </p:spTree>
    <p:extLst>
      <p:ext uri="{BB962C8B-B14F-4D97-AF65-F5344CB8AC3E}">
        <p14:creationId xmlns:p14="http://schemas.microsoft.com/office/powerpoint/2010/main" val="3200818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2DAE90-D72E-2EE1-0279-05447B7B5E61}"/>
              </a:ext>
            </a:extLst>
          </p:cNvPr>
          <p:cNvSpPr>
            <a:spLocks noGrp="1"/>
          </p:cNvSpPr>
          <p:nvPr>
            <p:ph type="title"/>
          </p:nvPr>
        </p:nvSpPr>
        <p:spPr>
          <a:xfrm>
            <a:off x="693043" y="402483"/>
            <a:ext cx="8694539" cy="146118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3510D5-E5FE-5567-970F-F704AB18996D}"/>
              </a:ext>
            </a:extLst>
          </p:cNvPr>
          <p:cNvSpPr>
            <a:spLocks noGrp="1"/>
          </p:cNvSpPr>
          <p:nvPr>
            <p:ph type="body" idx="1"/>
          </p:nvPr>
        </p:nvSpPr>
        <p:spPr>
          <a:xfrm>
            <a:off x="693043" y="2012414"/>
            <a:ext cx="869453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CF0D42-E443-DBDD-BAC9-CE440B595959}"/>
              </a:ext>
            </a:extLst>
          </p:cNvPr>
          <p:cNvSpPr>
            <a:spLocks noGrp="1"/>
          </p:cNvSpPr>
          <p:nvPr>
            <p:ph type="dt" sz="half" idx="2"/>
          </p:nvPr>
        </p:nvSpPr>
        <p:spPr>
          <a:xfrm>
            <a:off x="693043" y="7006699"/>
            <a:ext cx="2268141" cy="402483"/>
          </a:xfrm>
          <a:prstGeom prst="rect">
            <a:avLst/>
          </a:prstGeom>
        </p:spPr>
        <p:txBody>
          <a:bodyPr vert="horz" lIns="91440" tIns="45720" rIns="91440" bIns="45720" rtlCol="0" anchor="ctr"/>
          <a:lstStyle>
            <a:lvl1pPr algn="l">
              <a:defRPr sz="992">
                <a:solidFill>
                  <a:schemeClr val="tx1">
                    <a:tint val="82000"/>
                  </a:schemeClr>
                </a:solidFill>
              </a:defRPr>
            </a:lvl1pPr>
          </a:lstStyle>
          <a:p>
            <a:pPr>
              <a:defRPr/>
            </a:pPr>
            <a:endParaRPr lang="en-US"/>
          </a:p>
        </p:txBody>
      </p:sp>
      <p:sp>
        <p:nvSpPr>
          <p:cNvPr id="5" name="Footer Placeholder 4">
            <a:extLst>
              <a:ext uri="{FF2B5EF4-FFF2-40B4-BE49-F238E27FC236}">
                <a16:creationId xmlns:a16="http://schemas.microsoft.com/office/drawing/2014/main" id="{E39ABE40-3D52-44DA-5466-EC3D40D0E7DE}"/>
              </a:ext>
            </a:extLst>
          </p:cNvPr>
          <p:cNvSpPr>
            <a:spLocks noGrp="1"/>
          </p:cNvSpPr>
          <p:nvPr>
            <p:ph type="ftr" sz="quarter" idx="3"/>
          </p:nvPr>
        </p:nvSpPr>
        <p:spPr>
          <a:xfrm>
            <a:off x="3339207" y="7006699"/>
            <a:ext cx="3402211" cy="402483"/>
          </a:xfrm>
          <a:prstGeom prst="rect">
            <a:avLst/>
          </a:prstGeom>
        </p:spPr>
        <p:txBody>
          <a:bodyPr vert="horz" lIns="91440" tIns="45720" rIns="91440" bIns="45720" rtlCol="0" anchor="ctr"/>
          <a:lstStyle>
            <a:lvl1pPr algn="ctr">
              <a:defRPr sz="992">
                <a:solidFill>
                  <a:schemeClr val="tx1">
                    <a:tint val="82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B420CD7-9C6A-101B-0455-898A404C2F09}"/>
              </a:ext>
            </a:extLst>
          </p:cNvPr>
          <p:cNvSpPr>
            <a:spLocks noGrp="1"/>
          </p:cNvSpPr>
          <p:nvPr>
            <p:ph type="sldNum" sz="quarter" idx="4"/>
          </p:nvPr>
        </p:nvSpPr>
        <p:spPr>
          <a:xfrm>
            <a:off x="7119441" y="7006699"/>
            <a:ext cx="2268141" cy="402483"/>
          </a:xfrm>
          <a:prstGeom prst="rect">
            <a:avLst/>
          </a:prstGeom>
        </p:spPr>
        <p:txBody>
          <a:bodyPr vert="horz" lIns="91440" tIns="45720" rIns="91440" bIns="45720" rtlCol="0" anchor="ctr"/>
          <a:lstStyle>
            <a:lvl1pPr algn="r">
              <a:defRPr sz="992">
                <a:solidFill>
                  <a:schemeClr val="tx1">
                    <a:tint val="82000"/>
                  </a:schemeClr>
                </a:solidFill>
              </a:defRPr>
            </a:lvl1pPr>
          </a:lstStyle>
          <a:p>
            <a:fld id="{EE5084CC-FCD1-4C5A-AB8F-2246CB61D4BD}" type="slidenum">
              <a:rPr lang="en-US" altLang="en-US" smtClean="0"/>
              <a:pPr/>
              <a:t>‹#›</a:t>
            </a:fld>
            <a:endParaRPr lang="en-US" altLang="en-US"/>
          </a:p>
        </p:txBody>
      </p:sp>
    </p:spTree>
    <p:extLst>
      <p:ext uri="{BB962C8B-B14F-4D97-AF65-F5344CB8AC3E}">
        <p14:creationId xmlns:p14="http://schemas.microsoft.com/office/powerpoint/2010/main" val="566564843"/>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defTabSz="756026" rtl="0" eaLnBrk="1" latinLnBrk="0" hangingPunct="1">
        <a:lnSpc>
          <a:spcPct val="90000"/>
        </a:lnSpc>
        <a:spcBef>
          <a:spcPct val="0"/>
        </a:spcBef>
        <a:buNone/>
        <a:defRPr sz="3638" kern="1200">
          <a:solidFill>
            <a:schemeClr val="tx1"/>
          </a:solidFill>
          <a:latin typeface="+mj-lt"/>
          <a:ea typeface="+mj-ea"/>
          <a:cs typeface="+mj-cs"/>
        </a:defRPr>
      </a:lvl1pPr>
    </p:titleStyle>
    <p:bodyStyle>
      <a:lvl1pPr marL="189006" indent="-189006" algn="l" defTabSz="756026"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7019" indent="-189006" algn="l" defTabSz="756026"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5032" indent="-189006" algn="l" defTabSz="756026" rtl="0" eaLnBrk="1" latinLnBrk="0" hangingPunct="1">
        <a:lnSpc>
          <a:spcPct val="90000"/>
        </a:lnSpc>
        <a:spcBef>
          <a:spcPts val="413"/>
        </a:spcBef>
        <a:buFont typeface="Arial" panose="020B0604020202020204" pitchFamily="34" charset="0"/>
        <a:buChar char="•"/>
        <a:defRPr sz="1654" kern="1200">
          <a:solidFill>
            <a:schemeClr val="tx1"/>
          </a:solidFill>
          <a:latin typeface="+mn-lt"/>
          <a:ea typeface="+mn-ea"/>
          <a:cs typeface="+mn-cs"/>
        </a:defRPr>
      </a:lvl3pPr>
      <a:lvl4pPr marL="1323045"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1058"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9071"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7084"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5097"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3110"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chart" Target="../charts/char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348455" y="2674937"/>
            <a:ext cx="938371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r>
              <a:rPr lang="en-US" altLang="en-US" sz="4400" b="1" dirty="0">
                <a:solidFill>
                  <a:schemeClr val="accent5">
                    <a:lumMod val="75000"/>
                  </a:schemeClr>
                </a:solidFill>
                <a:latin typeface="Calibri" panose="020F0502020204030204" pitchFamily="34" charset="0"/>
                <a:cs typeface="Calibri" panose="020F0502020204030204" pitchFamily="34" charset="0"/>
              </a:rPr>
              <a:t>Sri Lanka Logistics &amp; Freight Forwarders Association</a:t>
            </a:r>
          </a:p>
          <a:p>
            <a:pPr algn="ctr" eaLnBrk="1"/>
            <a:endParaRPr lang="en-US" altLang="en-US" sz="1600" dirty="0">
              <a:solidFill>
                <a:schemeClr val="accent5">
                  <a:lumMod val="75000"/>
                </a:schemeClr>
              </a:solidFill>
              <a:latin typeface="Calibri" panose="020F0502020204030204" pitchFamily="34" charset="0"/>
              <a:cs typeface="Calibri" panose="020F0502020204030204" pitchFamily="34" charset="0"/>
            </a:endParaRPr>
          </a:p>
          <a:p>
            <a:pPr algn="ctr" eaLnBrk="1"/>
            <a:r>
              <a:rPr lang="en-US" altLang="en-US" sz="3200" b="1" dirty="0">
                <a:solidFill>
                  <a:schemeClr val="accent5">
                    <a:lumMod val="75000"/>
                  </a:schemeClr>
                </a:solidFill>
                <a:latin typeface="Calibri" panose="020F0502020204030204" pitchFamily="34" charset="0"/>
                <a:cs typeface="Calibri" panose="020F0502020204030204" pitchFamily="34" charset="0"/>
              </a:rPr>
              <a:t>2025 Q2 Statistics</a:t>
            </a:r>
          </a:p>
        </p:txBody>
      </p:sp>
      <p:sp>
        <p:nvSpPr>
          <p:cNvPr id="4" name="Text Box 1"/>
          <p:cNvSpPr txBox="1">
            <a:spLocks noChangeArrowheads="1"/>
          </p:cNvSpPr>
          <p:nvPr/>
        </p:nvSpPr>
        <p:spPr bwMode="auto">
          <a:xfrm>
            <a:off x="1611312" y="4999038"/>
            <a:ext cx="6857999"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lnSpc>
                <a:spcPct val="100000"/>
              </a:lnSpc>
              <a:spcBef>
                <a:spcPts val="700"/>
              </a:spcBef>
              <a:buClrTx/>
              <a:buSzPct val="65000"/>
              <a:buFontTx/>
              <a:buNone/>
            </a:pPr>
            <a:r>
              <a:rPr lang="en-US" altLang="en-US" sz="2800" b="1" dirty="0">
                <a:solidFill>
                  <a:schemeClr val="accent5">
                    <a:lumMod val="75000"/>
                  </a:schemeClr>
                </a:solidFill>
                <a:latin typeface="Calibri" panose="020F0502020204030204" pitchFamily="34" charset="0"/>
                <a:cs typeface="Calibri" panose="020F0502020204030204" pitchFamily="34" charset="0"/>
              </a:rPr>
              <a:t>Source :</a:t>
            </a:r>
            <a:r>
              <a:rPr lang="en-US" altLang="en-US" sz="2400" b="1" dirty="0">
                <a:solidFill>
                  <a:schemeClr val="accent5">
                    <a:lumMod val="75000"/>
                  </a:schemeClr>
                </a:solidFill>
                <a:latin typeface="Calibri" panose="020F0502020204030204" pitchFamily="34" charset="0"/>
                <a:cs typeface="Calibri" panose="020F0502020204030204" pitchFamily="34" charset="0"/>
              </a:rPr>
              <a:t> </a:t>
            </a:r>
          </a:p>
          <a:p>
            <a:pPr marL="342900" indent="-342900" eaLnBrk="1">
              <a:lnSpc>
                <a:spcPct val="100000"/>
              </a:lnSpc>
              <a:spcBef>
                <a:spcPts val="700"/>
              </a:spcBef>
              <a:buClrTx/>
              <a:buSzPct val="65000"/>
              <a:buFont typeface="Wingdings" panose="05000000000000000000" pitchFamily="2" charset="2"/>
              <a:buChar char="Ø"/>
            </a:pPr>
            <a:r>
              <a:rPr lang="en-US" altLang="en-US" sz="2400" b="1" dirty="0">
                <a:solidFill>
                  <a:schemeClr val="accent5">
                    <a:lumMod val="75000"/>
                  </a:schemeClr>
                </a:solidFill>
                <a:latin typeface="Calibri" panose="020F0502020204030204" pitchFamily="34" charset="0"/>
                <a:cs typeface="Calibri" panose="020F0502020204030204" pitchFamily="34" charset="0"/>
              </a:rPr>
              <a:t>Sri Lankan Cargo</a:t>
            </a:r>
          </a:p>
          <a:p>
            <a:pPr marL="342900" indent="-342900" eaLnBrk="1">
              <a:lnSpc>
                <a:spcPct val="100000"/>
              </a:lnSpc>
              <a:spcBef>
                <a:spcPts val="700"/>
              </a:spcBef>
              <a:buClrTx/>
              <a:buSzPct val="65000"/>
              <a:buFont typeface="Wingdings" panose="05000000000000000000" pitchFamily="2" charset="2"/>
              <a:buChar char="Ø"/>
            </a:pPr>
            <a:r>
              <a:rPr lang="en-US" altLang="en-US" sz="2400" b="1" dirty="0">
                <a:solidFill>
                  <a:schemeClr val="accent5">
                    <a:lumMod val="75000"/>
                  </a:schemeClr>
                </a:solidFill>
                <a:latin typeface="Calibri" panose="020F0502020204030204" pitchFamily="34" charset="0"/>
                <a:cs typeface="Calibri" panose="020F0502020204030204" pitchFamily="34" charset="0"/>
              </a:rPr>
              <a:t>CASA</a:t>
            </a:r>
          </a:p>
        </p:txBody>
      </p:sp>
      <p:pic>
        <p:nvPicPr>
          <p:cNvPr id="3" name="Picture 2" descr="A purple logo with white lines and a black background&#10;&#10;AI-generated content may be incorrect.">
            <a:extLst>
              <a:ext uri="{FF2B5EF4-FFF2-40B4-BE49-F238E27FC236}">
                <a16:creationId xmlns:a16="http://schemas.microsoft.com/office/drawing/2014/main" id="{45660E80-FA70-F754-68DC-6AF63E0A4D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7236" y="525223"/>
            <a:ext cx="2526152" cy="2035413"/>
          </a:xfrm>
          <a:prstGeom prst="rect">
            <a:avLst/>
          </a:prstGeom>
        </p:spPr>
      </p:pic>
    </p:spTree>
  </p:cSld>
  <p:clrMapOvr>
    <a:masterClrMapping/>
  </p:clrMapOvr>
  <p:transition spd="slow">
    <p:push dir="u"/>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0"/>
            <a:ext cx="9067800" cy="503237"/>
          </a:xfrm>
        </p:spPr>
        <p:txBody>
          <a:bodyPr>
            <a:normAutofit/>
          </a:bodyPr>
          <a:lstStyle/>
          <a:p>
            <a:pPr algn="ct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2300" b="1" dirty="0">
                <a:solidFill>
                  <a:srgbClr val="000000"/>
                </a:solidFill>
                <a:latin typeface="Arial" panose="020B0604020202020204" pitchFamily="34" charset="0"/>
                <a:cs typeface="Arial" panose="020B0604020202020204" pitchFamily="34" charset="0"/>
              </a:rPr>
              <a:t>Total Ocean imports In TEU</a:t>
            </a:r>
            <a:r>
              <a:rPr lang="en-US" altLang="en-US" sz="2300" b="1" cap="none" dirty="0">
                <a:solidFill>
                  <a:srgbClr val="000000"/>
                </a:solidFill>
                <a:latin typeface="Arial" panose="020B0604020202020204" pitchFamily="34" charset="0"/>
                <a:cs typeface="Arial" panose="020B0604020202020204" pitchFamily="34" charset="0"/>
              </a:rPr>
              <a:t>s </a:t>
            </a:r>
            <a:r>
              <a:rPr lang="en-US" altLang="en-US" sz="2300" b="1" dirty="0">
                <a:solidFill>
                  <a:srgbClr val="000000"/>
                </a:solidFill>
                <a:latin typeface="Arial" panose="020B0604020202020204" pitchFamily="34" charset="0"/>
                <a:cs typeface="Arial" panose="020B0604020202020204" pitchFamily="34" charset="0"/>
              </a:rPr>
              <a:t>Quarterly</a:t>
            </a:r>
            <a:endParaRPr lang="en-US" altLang="en-US" sz="2300" b="1" cap="none" dirty="0">
              <a:solidFill>
                <a:schemeClr val="bg1"/>
              </a:solidFill>
            </a:endParaRPr>
          </a:p>
        </p:txBody>
      </p:sp>
      <p:sp>
        <p:nvSpPr>
          <p:cNvPr id="9" name="Rectangle 4"/>
          <p:cNvSpPr>
            <a:spLocks noChangeArrowheads="1"/>
          </p:cNvSpPr>
          <p:nvPr/>
        </p:nvSpPr>
        <p:spPr bwMode="auto">
          <a:xfrm>
            <a:off x="-1" y="6583911"/>
            <a:ext cx="10080625" cy="975763"/>
          </a:xfrm>
          <a:prstGeom prst="rect">
            <a:avLst/>
          </a:prstGeom>
          <a:noFill/>
          <a:ln w="9525" algn="ctr">
            <a:noFill/>
            <a:round/>
            <a:headEnd/>
            <a:tailEnd/>
          </a:ln>
        </p:spPr>
        <p:txBody>
          <a:bodyPr/>
          <a:lstStyle/>
          <a:p>
            <a:pPr marL="171450" indent="-171450">
              <a:buFont typeface="Arial" panose="020B0604020202020204" pitchFamily="34" charset="0"/>
              <a:buChar char="•"/>
            </a:pPr>
            <a:r>
              <a:rPr lang="en-US" altLang="en-US" sz="1600" b="1" dirty="0"/>
              <a:t>Above data shows us that Ocean imports volume of Q2 significantly increased by 21.65% compared to Q2 of 2024.</a:t>
            </a:r>
          </a:p>
          <a:p>
            <a:pPr marL="171450" indent="-171450">
              <a:buFont typeface="Arial" panose="020B0604020202020204" pitchFamily="34" charset="0"/>
              <a:buChar char="•"/>
            </a:pPr>
            <a:r>
              <a:rPr lang="en-US" altLang="en-US" sz="1600" b="1" dirty="0"/>
              <a:t>The main reason for increase would be the lifting of import bans.</a:t>
            </a:r>
          </a:p>
        </p:txBody>
      </p:sp>
      <p:graphicFrame>
        <p:nvGraphicFramePr>
          <p:cNvPr id="5" name="Table 4">
            <a:extLst>
              <a:ext uri="{FF2B5EF4-FFF2-40B4-BE49-F238E27FC236}">
                <a16:creationId xmlns:a16="http://schemas.microsoft.com/office/drawing/2014/main" id="{FF48151A-2CF5-014E-B675-9C3FE0F00FFA}"/>
              </a:ext>
            </a:extLst>
          </p:cNvPr>
          <p:cNvGraphicFramePr>
            <a:graphicFrameLocks noGrp="1"/>
          </p:cNvGraphicFramePr>
          <p:nvPr>
            <p:extLst>
              <p:ext uri="{D42A27DB-BD31-4B8C-83A1-F6EECF244321}">
                <p14:modId xmlns:p14="http://schemas.microsoft.com/office/powerpoint/2010/main" val="1471565659"/>
              </p:ext>
            </p:extLst>
          </p:nvPr>
        </p:nvGraphicFramePr>
        <p:xfrm>
          <a:off x="468274" y="4237037"/>
          <a:ext cx="9143962" cy="2346869"/>
        </p:xfrm>
        <a:graphic>
          <a:graphicData uri="http://schemas.openxmlformats.org/drawingml/2006/table">
            <a:tbl>
              <a:tblPr>
                <a:tableStyleId>{D7AC3CCA-C797-4891-BE02-D94E43425B78}</a:tableStyleId>
              </a:tblPr>
              <a:tblGrid>
                <a:gridCol w="1222872">
                  <a:extLst>
                    <a:ext uri="{9D8B030D-6E8A-4147-A177-3AD203B41FA5}">
                      <a16:colId xmlns:a16="http://schemas.microsoft.com/office/drawing/2014/main" val="682811951"/>
                    </a:ext>
                  </a:extLst>
                </a:gridCol>
                <a:gridCol w="792109">
                  <a:extLst>
                    <a:ext uri="{9D8B030D-6E8A-4147-A177-3AD203B41FA5}">
                      <a16:colId xmlns:a16="http://schemas.microsoft.com/office/drawing/2014/main" val="1168280094"/>
                    </a:ext>
                  </a:extLst>
                </a:gridCol>
                <a:gridCol w="792109">
                  <a:extLst>
                    <a:ext uri="{9D8B030D-6E8A-4147-A177-3AD203B41FA5}">
                      <a16:colId xmlns:a16="http://schemas.microsoft.com/office/drawing/2014/main" val="2481601975"/>
                    </a:ext>
                  </a:extLst>
                </a:gridCol>
                <a:gridCol w="792109">
                  <a:extLst>
                    <a:ext uri="{9D8B030D-6E8A-4147-A177-3AD203B41FA5}">
                      <a16:colId xmlns:a16="http://schemas.microsoft.com/office/drawing/2014/main" val="898778911"/>
                    </a:ext>
                  </a:extLst>
                </a:gridCol>
                <a:gridCol w="792109">
                  <a:extLst>
                    <a:ext uri="{9D8B030D-6E8A-4147-A177-3AD203B41FA5}">
                      <a16:colId xmlns:a16="http://schemas.microsoft.com/office/drawing/2014/main" val="2679160072"/>
                    </a:ext>
                  </a:extLst>
                </a:gridCol>
                <a:gridCol w="792109">
                  <a:extLst>
                    <a:ext uri="{9D8B030D-6E8A-4147-A177-3AD203B41FA5}">
                      <a16:colId xmlns:a16="http://schemas.microsoft.com/office/drawing/2014/main" val="2480657357"/>
                    </a:ext>
                  </a:extLst>
                </a:gridCol>
                <a:gridCol w="792109">
                  <a:extLst>
                    <a:ext uri="{9D8B030D-6E8A-4147-A177-3AD203B41FA5}">
                      <a16:colId xmlns:a16="http://schemas.microsoft.com/office/drawing/2014/main" val="3530505480"/>
                    </a:ext>
                  </a:extLst>
                </a:gridCol>
                <a:gridCol w="792109">
                  <a:extLst>
                    <a:ext uri="{9D8B030D-6E8A-4147-A177-3AD203B41FA5}">
                      <a16:colId xmlns:a16="http://schemas.microsoft.com/office/drawing/2014/main" val="91022670"/>
                    </a:ext>
                  </a:extLst>
                </a:gridCol>
                <a:gridCol w="792109">
                  <a:extLst>
                    <a:ext uri="{9D8B030D-6E8A-4147-A177-3AD203B41FA5}">
                      <a16:colId xmlns:a16="http://schemas.microsoft.com/office/drawing/2014/main" val="1556739801"/>
                    </a:ext>
                  </a:extLst>
                </a:gridCol>
                <a:gridCol w="792109">
                  <a:extLst>
                    <a:ext uri="{9D8B030D-6E8A-4147-A177-3AD203B41FA5}">
                      <a16:colId xmlns:a16="http://schemas.microsoft.com/office/drawing/2014/main" val="4232008644"/>
                    </a:ext>
                  </a:extLst>
                </a:gridCol>
                <a:gridCol w="792109">
                  <a:extLst>
                    <a:ext uri="{9D8B030D-6E8A-4147-A177-3AD203B41FA5}">
                      <a16:colId xmlns:a16="http://schemas.microsoft.com/office/drawing/2014/main" val="2941646729"/>
                    </a:ext>
                  </a:extLst>
                </a:gridCol>
              </a:tblGrid>
              <a:tr h="335267">
                <a:tc rowSpan="2">
                  <a:txBody>
                    <a:bodyPr/>
                    <a:lstStyle/>
                    <a:p>
                      <a:pPr algn="l" rtl="0" fontAlgn="ctr">
                        <a:buNone/>
                      </a:pPr>
                      <a:r>
                        <a:rPr lang="en-US" sz="1400" b="0" u="none" strike="noStrike" dirty="0">
                          <a:solidFill>
                            <a:srgbClr val="000000"/>
                          </a:solidFill>
                          <a:effectLst/>
                        </a:rPr>
                        <a:t> </a:t>
                      </a:r>
                      <a:endParaRPr lang="en-US" sz="1400" b="0"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rtl="0" fontAlgn="ctr">
                        <a:buNone/>
                      </a:pPr>
                      <a:r>
                        <a:rPr lang="en-US" sz="1400" b="1" u="none" strike="noStrike">
                          <a:solidFill>
                            <a:srgbClr val="000000"/>
                          </a:solidFill>
                          <a:effectLst/>
                        </a:rPr>
                        <a:t>2021</a:t>
                      </a:r>
                      <a:endParaRPr lang="en-US" sz="1400" b="1" i="0" u="none" strike="noStrike">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hMerge="1">
                  <a:txBody>
                    <a:bodyPr/>
                    <a:lstStyle/>
                    <a:p>
                      <a:endParaRPr lang="en-US"/>
                    </a:p>
                  </a:txBody>
                  <a:tcPr>
                    <a:solidFill>
                      <a:srgbClr val="FFC000"/>
                    </a:solidFill>
                  </a:tcPr>
                </a:tc>
                <a:tc gridSpan="2">
                  <a:txBody>
                    <a:bodyPr/>
                    <a:lstStyle/>
                    <a:p>
                      <a:pPr algn="ctr" rtl="0" fontAlgn="ctr">
                        <a:buNone/>
                      </a:pPr>
                      <a:r>
                        <a:rPr lang="en-US" sz="1400" b="1" u="none" strike="noStrike">
                          <a:solidFill>
                            <a:srgbClr val="000000"/>
                          </a:solidFill>
                          <a:effectLst/>
                        </a:rPr>
                        <a:t>2022</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solidFill>
                      <a:srgbClr val="FFC000"/>
                    </a:solidFill>
                  </a:tcPr>
                </a:tc>
                <a:tc gridSpan="2">
                  <a:txBody>
                    <a:bodyPr/>
                    <a:lstStyle/>
                    <a:p>
                      <a:pPr algn="ctr" rtl="0" fontAlgn="ctr">
                        <a:buNone/>
                      </a:pPr>
                      <a:r>
                        <a:rPr lang="en-US" sz="1400" b="1" u="none" strike="noStrike">
                          <a:solidFill>
                            <a:srgbClr val="000000"/>
                          </a:solidFill>
                          <a:effectLst/>
                        </a:rPr>
                        <a:t>2023</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solidFill>
                      <a:srgbClr val="FFC000"/>
                    </a:solidFill>
                  </a:tcPr>
                </a:tc>
                <a:tc gridSpan="2">
                  <a:txBody>
                    <a:bodyPr/>
                    <a:lstStyle/>
                    <a:p>
                      <a:pPr algn="ctr" rtl="0" fontAlgn="ctr">
                        <a:buNone/>
                      </a:pPr>
                      <a:r>
                        <a:rPr lang="en-US" sz="1400" b="1" u="none" strike="noStrike">
                          <a:solidFill>
                            <a:srgbClr val="000000"/>
                          </a:solidFill>
                          <a:effectLst/>
                        </a:rPr>
                        <a:t>2024</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tc>
                <a:tc gridSpan="2">
                  <a:txBody>
                    <a:bodyPr/>
                    <a:lstStyle/>
                    <a:p>
                      <a:pPr algn="ctr" rtl="0" fontAlgn="ctr">
                        <a:buNone/>
                      </a:pPr>
                      <a:r>
                        <a:rPr lang="en-US" sz="1400" b="1" u="none" strike="noStrike" dirty="0">
                          <a:solidFill>
                            <a:srgbClr val="000000"/>
                          </a:solidFill>
                          <a:effectLst/>
                        </a:rPr>
                        <a:t>2025</a:t>
                      </a:r>
                      <a:endParaRPr lang="en-US" sz="1400" b="1"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tc>
                <a:extLst>
                  <a:ext uri="{0D108BD9-81ED-4DB2-BD59-A6C34878D82A}">
                    <a16:rowId xmlns:a16="http://schemas.microsoft.com/office/drawing/2014/main" val="3643918041"/>
                  </a:ext>
                </a:extLst>
              </a:tr>
              <a:tr h="335267">
                <a:tc vMerge="1">
                  <a:txBody>
                    <a:bodyPr/>
                    <a:lstStyle/>
                    <a:p>
                      <a:endParaRPr lang="en-US"/>
                    </a:p>
                  </a:txBody>
                  <a:tcPr/>
                </a:tc>
                <a:tc>
                  <a:txBody>
                    <a:bodyPr/>
                    <a:lstStyle/>
                    <a:p>
                      <a:pPr algn="ctr" rtl="0" fontAlgn="ctr">
                        <a:buNone/>
                      </a:pPr>
                      <a:r>
                        <a:rPr lang="en-US" sz="1400" b="1" u="none" strike="noStrike" dirty="0">
                          <a:solidFill>
                            <a:srgbClr val="000000"/>
                          </a:solidFill>
                          <a:effectLst/>
                        </a:rPr>
                        <a:t>Laden</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566067481"/>
                  </a:ext>
                </a:extLst>
              </a:tr>
              <a:tr h="335267">
                <a:tc>
                  <a:txBody>
                    <a:bodyPr/>
                    <a:lstStyle/>
                    <a:p>
                      <a:pPr algn="ctr" rtl="0" fontAlgn="ctr">
                        <a:buNone/>
                      </a:pPr>
                      <a:r>
                        <a:rPr lang="en-US" sz="1400" b="1" u="none" strike="noStrike">
                          <a:solidFill>
                            <a:srgbClr val="000000"/>
                          </a:solidFill>
                          <a:effectLst/>
                        </a:rPr>
                        <a:t>1st Quarter</a:t>
                      </a:r>
                      <a:endParaRPr lang="en-US" sz="1400" b="1" i="0" u="none" strike="noStrike">
                        <a:solidFill>
                          <a:srgbClr val="000000"/>
                        </a:solidFill>
                        <a:effectLst/>
                        <a:latin typeface="Century Gothic" panose="020B0502020202020204" pitchFamily="34" charset="0"/>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a:solidFill>
                            <a:srgbClr val="000000"/>
                          </a:solidFill>
                          <a:effectLst/>
                        </a:rPr>
                        <a:t>148,665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8,860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140,748</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16,397</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96,196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15,520</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117,737</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13,217</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153,232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9,705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086060528"/>
                  </a:ext>
                </a:extLst>
              </a:tr>
              <a:tr h="335267">
                <a:tc>
                  <a:txBody>
                    <a:bodyPr/>
                    <a:lstStyle/>
                    <a:p>
                      <a:pPr algn="ctr" rtl="0" fontAlgn="ctr">
                        <a:buNone/>
                      </a:pPr>
                      <a:r>
                        <a:rPr lang="en-US" sz="1400" b="1" u="none" strike="noStrike">
                          <a:solidFill>
                            <a:srgbClr val="000000"/>
                          </a:solidFill>
                          <a:effectLst/>
                        </a:rPr>
                        <a:t>2nd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143,074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9,532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101,084</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16,388</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99,749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13,350</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119,634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11,406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145,535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6,111</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782281796"/>
                  </a:ext>
                </a:extLst>
              </a:tr>
              <a:tr h="335267">
                <a:tc>
                  <a:txBody>
                    <a:bodyPr/>
                    <a:lstStyle/>
                    <a:p>
                      <a:pPr algn="ctr" rtl="0" fontAlgn="ctr">
                        <a:buNone/>
                      </a:pPr>
                      <a:r>
                        <a:rPr lang="en-US" sz="1400" b="1" u="none" strike="noStrike">
                          <a:solidFill>
                            <a:srgbClr val="000000"/>
                          </a:solidFill>
                          <a:effectLst/>
                        </a:rPr>
                        <a:t>3rd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118,570</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15,428</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95,095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19,651</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113,375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17,034</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145,866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14,253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537164392"/>
                  </a:ext>
                </a:extLst>
              </a:tr>
              <a:tr h="335267">
                <a:tc>
                  <a:txBody>
                    <a:bodyPr/>
                    <a:lstStyle/>
                    <a:p>
                      <a:pPr algn="ctr" rtl="0" fontAlgn="ctr">
                        <a:buNone/>
                      </a:pPr>
                      <a:r>
                        <a:rPr lang="en-US" sz="1400" b="1" u="none" strike="noStrike">
                          <a:solidFill>
                            <a:srgbClr val="000000"/>
                          </a:solidFill>
                          <a:effectLst/>
                        </a:rPr>
                        <a:t>4th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136,902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21,404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104,095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14,842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128,915</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10,963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150,507</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9,393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3532916201"/>
                  </a:ext>
                </a:extLst>
              </a:tr>
              <a:tr h="335267">
                <a:tc>
                  <a:txBody>
                    <a:bodyPr/>
                    <a:lstStyle/>
                    <a:p>
                      <a:pPr algn="ctr" rtl="0" fontAlgn="ctr">
                        <a:buNone/>
                      </a:pPr>
                      <a:r>
                        <a:rPr lang="en-US" sz="1400" b="1" u="none" strike="noStrike">
                          <a:solidFill>
                            <a:srgbClr val="FF0000"/>
                          </a:solidFill>
                          <a:effectLst/>
                        </a:rPr>
                        <a:t>Total</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547,211</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55,224</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441,042</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67,278</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438,235</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56,867</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533,744</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48,269</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298,767</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15,816</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725083560"/>
                  </a:ext>
                </a:extLst>
              </a:tr>
            </a:tbl>
          </a:graphicData>
        </a:graphic>
      </p:graphicFrame>
      <p:graphicFrame>
        <p:nvGraphicFramePr>
          <p:cNvPr id="3" name="Chart 2">
            <a:extLst>
              <a:ext uri="{FF2B5EF4-FFF2-40B4-BE49-F238E27FC236}">
                <a16:creationId xmlns:a16="http://schemas.microsoft.com/office/drawing/2014/main" id="{520C957A-96F3-9CFD-8E61-EA8081157287}"/>
              </a:ext>
            </a:extLst>
          </p:cNvPr>
          <p:cNvGraphicFramePr>
            <a:graphicFrameLocks/>
          </p:cNvGraphicFramePr>
          <p:nvPr>
            <p:extLst>
              <p:ext uri="{D42A27DB-BD31-4B8C-83A1-F6EECF244321}">
                <p14:modId xmlns:p14="http://schemas.microsoft.com/office/powerpoint/2010/main" val="12737237"/>
              </p:ext>
            </p:extLst>
          </p:nvPr>
        </p:nvGraphicFramePr>
        <p:xfrm>
          <a:off x="468274" y="490391"/>
          <a:ext cx="9143962" cy="35942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918601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06412" y="0"/>
            <a:ext cx="9067800" cy="503237"/>
          </a:xfrm>
        </p:spPr>
        <p:txBody>
          <a:bodyPr>
            <a:noAutofit/>
          </a:bodyPr>
          <a:lstStyle/>
          <a:p>
            <a:pPr algn="ct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2300" b="1" cap="none" dirty="0">
                <a:solidFill>
                  <a:srgbClr val="000000"/>
                </a:solidFill>
                <a:latin typeface="Arial" panose="020B0604020202020204" pitchFamily="34" charset="0"/>
                <a:cs typeface="Arial" panose="020B0604020202020204" pitchFamily="34" charset="0"/>
              </a:rPr>
              <a:t>Total Ocean Imports in TEUs Yearly</a:t>
            </a:r>
            <a:endParaRPr lang="en-US" altLang="en-US" sz="2300" b="1" cap="none" dirty="0">
              <a:solidFill>
                <a:schemeClr val="bg1"/>
              </a:solidFill>
            </a:endParaRPr>
          </a:p>
        </p:txBody>
      </p:sp>
      <p:sp>
        <p:nvSpPr>
          <p:cNvPr id="5" name="Rectangle 4"/>
          <p:cNvSpPr>
            <a:spLocks noChangeArrowheads="1"/>
          </p:cNvSpPr>
          <p:nvPr/>
        </p:nvSpPr>
        <p:spPr bwMode="auto">
          <a:xfrm>
            <a:off x="0" y="6599237"/>
            <a:ext cx="10080625" cy="960437"/>
          </a:xfrm>
          <a:prstGeom prst="rect">
            <a:avLst/>
          </a:prstGeom>
          <a:noFill/>
          <a:ln w="9525" algn="ctr">
            <a:noFill/>
            <a:round/>
            <a:headEnd/>
            <a:tailEnd/>
          </a:ln>
        </p:spPr>
        <p:txBody>
          <a:bodyPr/>
          <a:lstStyle/>
          <a:p>
            <a:pPr marL="285750" indent="-285750">
              <a:buFont typeface="Arial" panose="020B0604020202020204" pitchFamily="34" charset="0"/>
              <a:buChar char="•"/>
            </a:pPr>
            <a:r>
              <a:rPr lang="en-US" altLang="en-US" sz="1600" b="1" dirty="0"/>
              <a:t>Data Shown above is related to years from 2021 to 2025 Q2.</a:t>
            </a:r>
          </a:p>
        </p:txBody>
      </p:sp>
      <p:graphicFrame>
        <p:nvGraphicFramePr>
          <p:cNvPr id="7" name="Chart 6">
            <a:extLst>
              <a:ext uri="{FF2B5EF4-FFF2-40B4-BE49-F238E27FC236}">
                <a16:creationId xmlns:a16="http://schemas.microsoft.com/office/drawing/2014/main" id="{4F7A1BD6-D672-4AFA-9870-5E4EA4A510E5}"/>
              </a:ext>
            </a:extLst>
          </p:cNvPr>
          <p:cNvGraphicFramePr>
            <a:graphicFrameLocks/>
          </p:cNvGraphicFramePr>
          <p:nvPr>
            <p:extLst>
              <p:ext uri="{D42A27DB-BD31-4B8C-83A1-F6EECF244321}">
                <p14:modId xmlns:p14="http://schemas.microsoft.com/office/powerpoint/2010/main" val="450140475"/>
              </p:ext>
            </p:extLst>
          </p:nvPr>
        </p:nvGraphicFramePr>
        <p:xfrm>
          <a:off x="506413" y="503237"/>
          <a:ext cx="9067800" cy="609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266439B7-4D58-5257-7174-B5D809B057F3}"/>
              </a:ext>
            </a:extLst>
          </p:cNvPr>
          <p:cNvGraphicFramePr>
            <a:graphicFrameLocks/>
          </p:cNvGraphicFramePr>
          <p:nvPr>
            <p:extLst>
              <p:ext uri="{D42A27DB-BD31-4B8C-83A1-F6EECF244321}">
                <p14:modId xmlns:p14="http://schemas.microsoft.com/office/powerpoint/2010/main" val="2963260096"/>
              </p:ext>
            </p:extLst>
          </p:nvPr>
        </p:nvGraphicFramePr>
        <p:xfrm>
          <a:off x="696912" y="1227138"/>
          <a:ext cx="8686800" cy="4914899"/>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5059" y="0"/>
            <a:ext cx="9067800" cy="579437"/>
          </a:xfrm>
        </p:spPr>
        <p:txBody>
          <a:bodyPr>
            <a:normAutofit/>
          </a:bodyPr>
          <a:lstStyle/>
          <a:p>
            <a:pPr algn="ct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2300" b="1" cap="none" dirty="0">
                <a:solidFill>
                  <a:srgbClr val="000000"/>
                </a:solidFill>
                <a:latin typeface="Arial" panose="020B0604020202020204" pitchFamily="34" charset="0"/>
                <a:cs typeface="Arial" panose="020B0604020202020204" pitchFamily="34" charset="0"/>
              </a:rPr>
              <a:t>Total Ocean Transshipments in TEUs Month On Month</a:t>
            </a:r>
            <a:endParaRPr lang="en-US" altLang="en-US" sz="2300" b="1" cap="none" dirty="0">
              <a:solidFill>
                <a:schemeClr val="bg1"/>
              </a:solidFill>
            </a:endParaRPr>
          </a:p>
        </p:txBody>
      </p:sp>
      <p:graphicFrame>
        <p:nvGraphicFramePr>
          <p:cNvPr id="3" name="Table 2">
            <a:extLst>
              <a:ext uri="{FF2B5EF4-FFF2-40B4-BE49-F238E27FC236}">
                <a16:creationId xmlns:a16="http://schemas.microsoft.com/office/drawing/2014/main" id="{28BB4C8C-9E76-58D2-BA36-530D70C1ED67}"/>
              </a:ext>
            </a:extLst>
          </p:cNvPr>
          <p:cNvGraphicFramePr>
            <a:graphicFrameLocks noGrp="1"/>
          </p:cNvGraphicFramePr>
          <p:nvPr>
            <p:extLst>
              <p:ext uri="{D42A27DB-BD31-4B8C-83A1-F6EECF244321}">
                <p14:modId xmlns:p14="http://schemas.microsoft.com/office/powerpoint/2010/main" val="1140049339"/>
              </p:ext>
            </p:extLst>
          </p:nvPr>
        </p:nvGraphicFramePr>
        <p:xfrm>
          <a:off x="465059" y="3226594"/>
          <a:ext cx="9150508" cy="3236758"/>
        </p:xfrm>
        <a:graphic>
          <a:graphicData uri="http://schemas.openxmlformats.org/drawingml/2006/table">
            <a:tbl>
              <a:tblPr>
                <a:tableStyleId>{D7AC3CCA-C797-4891-BE02-D94E43425B78}</a:tableStyleId>
              </a:tblPr>
              <a:tblGrid>
                <a:gridCol w="2006497">
                  <a:extLst>
                    <a:ext uri="{9D8B030D-6E8A-4147-A177-3AD203B41FA5}">
                      <a16:colId xmlns:a16="http://schemas.microsoft.com/office/drawing/2014/main" val="4131047608"/>
                    </a:ext>
                  </a:extLst>
                </a:gridCol>
                <a:gridCol w="2381337">
                  <a:extLst>
                    <a:ext uri="{9D8B030D-6E8A-4147-A177-3AD203B41FA5}">
                      <a16:colId xmlns:a16="http://schemas.microsoft.com/office/drawing/2014/main" val="4103054303"/>
                    </a:ext>
                  </a:extLst>
                </a:gridCol>
                <a:gridCol w="2381337">
                  <a:extLst>
                    <a:ext uri="{9D8B030D-6E8A-4147-A177-3AD203B41FA5}">
                      <a16:colId xmlns:a16="http://schemas.microsoft.com/office/drawing/2014/main" val="3198360770"/>
                    </a:ext>
                  </a:extLst>
                </a:gridCol>
                <a:gridCol w="2381337">
                  <a:extLst>
                    <a:ext uri="{9D8B030D-6E8A-4147-A177-3AD203B41FA5}">
                      <a16:colId xmlns:a16="http://schemas.microsoft.com/office/drawing/2014/main" val="974994428"/>
                    </a:ext>
                  </a:extLst>
                </a:gridCol>
              </a:tblGrid>
              <a:tr h="231197">
                <a:tc>
                  <a:txBody>
                    <a:bodyPr/>
                    <a:lstStyle/>
                    <a:p>
                      <a:pPr algn="ctr" rtl="0" fontAlgn="ctr">
                        <a:buNone/>
                      </a:pPr>
                      <a:endParaRPr lang="en-US" sz="1400" b="1"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buNone/>
                      </a:pPr>
                      <a:r>
                        <a:rPr lang="en-US" sz="1400" b="1" u="none" strike="noStrike" dirty="0">
                          <a:solidFill>
                            <a:srgbClr val="000000"/>
                          </a:solidFill>
                          <a:effectLst/>
                          <a:latin typeface="+mn-lt"/>
                        </a:rPr>
                        <a:t>2023</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u="none" strike="noStrike">
                          <a:solidFill>
                            <a:srgbClr val="000000"/>
                          </a:solidFill>
                          <a:effectLst/>
                          <a:latin typeface="+mn-lt"/>
                        </a:rPr>
                        <a:t>2024</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ctr" rtl="0" fontAlgn="ctr">
                        <a:buNone/>
                      </a:pPr>
                      <a:r>
                        <a:rPr lang="en-US" sz="1400" b="1" u="none" strike="noStrike" dirty="0">
                          <a:solidFill>
                            <a:srgbClr val="000000"/>
                          </a:solidFill>
                          <a:effectLst/>
                          <a:latin typeface="+mn-lt"/>
                        </a:rPr>
                        <a:t>2025</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6402"/>
                  </a:ext>
                </a:extLst>
              </a:tr>
              <a:tr h="231197">
                <a:tc>
                  <a:txBody>
                    <a:bodyPr/>
                    <a:lstStyle/>
                    <a:p>
                      <a:pPr algn="ctr" rtl="0" fontAlgn="b">
                        <a:buNone/>
                      </a:pPr>
                      <a:r>
                        <a:rPr lang="en-US" sz="1400" b="1" u="none" strike="noStrike" dirty="0">
                          <a:solidFill>
                            <a:srgbClr val="000000"/>
                          </a:solidFill>
                          <a:effectLst/>
                          <a:latin typeface="+mn-lt"/>
                        </a:rPr>
                        <a:t>January</a:t>
                      </a:r>
                      <a:endParaRPr lang="en-US" sz="1400" b="1" i="0" u="none" strike="noStrike" dirty="0">
                        <a:solidFill>
                          <a:srgbClr val="000000"/>
                        </a:solidFill>
                        <a:effectLst/>
                        <a:latin typeface="+mn-lt"/>
                      </a:endParaRPr>
                    </a:p>
                  </a:txBody>
                  <a:tcPr marL="7620" marR="7620" marT="7620" marB="0" anchor="b">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dirty="0">
                          <a:solidFill>
                            <a:srgbClr val="000000"/>
                          </a:solidFill>
                          <a:effectLst/>
                          <a:latin typeface="+mn-lt"/>
                        </a:rPr>
                        <a:t>448,276</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562,527</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525,768</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2927144100"/>
                  </a:ext>
                </a:extLst>
              </a:tr>
              <a:tr h="231197">
                <a:tc>
                  <a:txBody>
                    <a:bodyPr/>
                    <a:lstStyle/>
                    <a:p>
                      <a:pPr algn="ctr" rtl="0" fontAlgn="b">
                        <a:buNone/>
                      </a:pPr>
                      <a:r>
                        <a:rPr lang="en-US" sz="1400" b="1" u="none" strike="noStrike">
                          <a:solidFill>
                            <a:srgbClr val="000000"/>
                          </a:solidFill>
                          <a:effectLst/>
                          <a:latin typeface="+mn-lt"/>
                        </a:rPr>
                        <a:t>February</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409,175</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528,348</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479,942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55290835"/>
                  </a:ext>
                </a:extLst>
              </a:tr>
              <a:tr h="231197">
                <a:tc>
                  <a:txBody>
                    <a:bodyPr/>
                    <a:lstStyle/>
                    <a:p>
                      <a:pPr algn="ctr" rtl="0" fontAlgn="b">
                        <a:buNone/>
                      </a:pPr>
                      <a:r>
                        <a:rPr lang="en-US" sz="1400" b="1" u="none" strike="noStrike">
                          <a:solidFill>
                            <a:srgbClr val="000000"/>
                          </a:solidFill>
                          <a:effectLst/>
                          <a:latin typeface="+mn-lt"/>
                        </a:rPr>
                        <a:t>March</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rtl="0" fontAlgn="ctr">
                        <a:buNone/>
                      </a:pPr>
                      <a:r>
                        <a:rPr lang="en-US" sz="1400" b="0" u="none" strike="noStrike" dirty="0">
                          <a:solidFill>
                            <a:srgbClr val="000000"/>
                          </a:solidFill>
                          <a:effectLst/>
                          <a:latin typeface="+mn-lt"/>
                        </a:rPr>
                        <a:t>488,554</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549,182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latin typeface="+mn-lt"/>
                        </a:rPr>
                        <a:t>531,052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464620944"/>
                  </a:ext>
                </a:extLst>
              </a:tr>
              <a:tr h="231197">
                <a:tc>
                  <a:txBody>
                    <a:bodyPr/>
                    <a:lstStyle/>
                    <a:p>
                      <a:pPr algn="ctr" rtl="0" fontAlgn="b">
                        <a:buNone/>
                      </a:pPr>
                      <a:r>
                        <a:rPr lang="en-US" sz="1400" b="1" u="none" strike="noStrike" dirty="0">
                          <a:solidFill>
                            <a:srgbClr val="000000"/>
                          </a:solidFill>
                          <a:effectLst/>
                          <a:latin typeface="+mn-lt"/>
                        </a:rPr>
                        <a:t>April</a:t>
                      </a:r>
                      <a:endParaRPr lang="en-US" sz="1400" b="1" i="0" u="none" strike="noStrike" dirty="0">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486,400</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latin typeface="+mn-lt"/>
                        </a:rPr>
                        <a:t>525,936</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495,456</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488428090"/>
                  </a:ext>
                </a:extLst>
              </a:tr>
              <a:tr h="231197">
                <a:tc>
                  <a:txBody>
                    <a:bodyPr/>
                    <a:lstStyle/>
                    <a:p>
                      <a:pPr algn="ctr" rtl="0" fontAlgn="b">
                        <a:buNone/>
                      </a:pPr>
                      <a:r>
                        <a:rPr lang="en-US" sz="1400" b="1" u="none" strike="noStrike">
                          <a:solidFill>
                            <a:srgbClr val="000000"/>
                          </a:solidFill>
                          <a:effectLst/>
                          <a:latin typeface="+mn-lt"/>
                        </a:rPr>
                        <a:t>May</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533,158</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latin typeface="+mn-lt"/>
                        </a:rPr>
                        <a:t>511,794</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573,366</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4126892935"/>
                  </a:ext>
                </a:extLst>
              </a:tr>
              <a:tr h="231197">
                <a:tc>
                  <a:txBody>
                    <a:bodyPr/>
                    <a:lstStyle/>
                    <a:p>
                      <a:pPr algn="ctr" rtl="0" fontAlgn="b">
                        <a:buNone/>
                      </a:pPr>
                      <a:r>
                        <a:rPr lang="en-US" sz="1400" b="1" u="none" strike="noStrike">
                          <a:solidFill>
                            <a:srgbClr val="000000"/>
                          </a:solidFill>
                          <a:effectLst/>
                          <a:latin typeface="+mn-lt"/>
                        </a:rPr>
                        <a:t>June</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548,292</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516,742</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575,695</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3047904032"/>
                  </a:ext>
                </a:extLst>
              </a:tr>
              <a:tr h="231197">
                <a:tc>
                  <a:txBody>
                    <a:bodyPr/>
                    <a:lstStyle/>
                    <a:p>
                      <a:pPr algn="ctr" rtl="0" fontAlgn="b">
                        <a:buNone/>
                      </a:pPr>
                      <a:r>
                        <a:rPr lang="en-US" sz="1400" b="1" u="none" strike="noStrike">
                          <a:solidFill>
                            <a:srgbClr val="000000"/>
                          </a:solidFill>
                          <a:effectLst/>
                          <a:latin typeface="+mn-lt"/>
                        </a:rPr>
                        <a:t>July</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520,579</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489,286</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l" fontAlgn="ctr">
                        <a:buNone/>
                      </a:pPr>
                      <a:r>
                        <a:rPr lang="en-US" sz="1400" b="0" u="none" strike="noStrike">
                          <a:solidFill>
                            <a:srgbClr val="000000"/>
                          </a:solidFill>
                          <a:effectLst/>
                          <a:latin typeface="+mn-lt"/>
                        </a:rPr>
                        <a:t> </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732745147"/>
                  </a:ext>
                </a:extLst>
              </a:tr>
              <a:tr h="231197">
                <a:tc>
                  <a:txBody>
                    <a:bodyPr/>
                    <a:lstStyle/>
                    <a:p>
                      <a:pPr algn="ctr" rtl="0" fontAlgn="b">
                        <a:buNone/>
                      </a:pPr>
                      <a:r>
                        <a:rPr lang="en-US" sz="1400" b="1" u="none" strike="noStrike">
                          <a:solidFill>
                            <a:srgbClr val="000000"/>
                          </a:solidFill>
                          <a:effectLst/>
                          <a:latin typeface="+mn-lt"/>
                        </a:rPr>
                        <a:t>August</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518,672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510,045</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l" fontAlgn="ctr">
                        <a:buNone/>
                      </a:pPr>
                      <a:r>
                        <a:rPr lang="en-US" sz="1400" b="0" u="none" strike="noStrike">
                          <a:solidFill>
                            <a:srgbClr val="000000"/>
                          </a:solidFill>
                          <a:effectLst/>
                          <a:latin typeface="+mn-lt"/>
                        </a:rPr>
                        <a:t> </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542958883"/>
                  </a:ext>
                </a:extLst>
              </a:tr>
              <a:tr h="231197">
                <a:tc>
                  <a:txBody>
                    <a:bodyPr/>
                    <a:lstStyle/>
                    <a:p>
                      <a:pPr algn="ctr" rtl="0" fontAlgn="b">
                        <a:buNone/>
                      </a:pPr>
                      <a:r>
                        <a:rPr lang="en-US" sz="1400" b="1" u="none" strike="noStrike">
                          <a:solidFill>
                            <a:srgbClr val="000000"/>
                          </a:solidFill>
                          <a:effectLst/>
                          <a:latin typeface="+mn-lt"/>
                        </a:rPr>
                        <a:t>September</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463,860</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dirty="0">
                          <a:solidFill>
                            <a:srgbClr val="000000"/>
                          </a:solidFill>
                          <a:effectLst/>
                          <a:latin typeface="+mn-lt"/>
                        </a:rPr>
                        <a:t>517,096</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l" fontAlgn="ctr">
                        <a:buNone/>
                      </a:pPr>
                      <a:r>
                        <a:rPr lang="en-US" sz="1400" b="0" u="none" strike="noStrike" dirty="0">
                          <a:solidFill>
                            <a:srgbClr val="000000"/>
                          </a:solidFill>
                          <a:effectLst/>
                          <a:latin typeface="+mn-lt"/>
                        </a:rPr>
                        <a:t> </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2186512354"/>
                  </a:ext>
                </a:extLst>
              </a:tr>
              <a:tr h="231197">
                <a:tc>
                  <a:txBody>
                    <a:bodyPr/>
                    <a:lstStyle/>
                    <a:p>
                      <a:pPr algn="ctr" rtl="0" fontAlgn="b">
                        <a:buNone/>
                      </a:pPr>
                      <a:r>
                        <a:rPr lang="en-US" sz="1400" b="1" u="none" strike="noStrike">
                          <a:solidFill>
                            <a:srgbClr val="000000"/>
                          </a:solidFill>
                          <a:effectLst/>
                          <a:latin typeface="+mn-lt"/>
                        </a:rPr>
                        <a:t>October</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426,825</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latin typeface="+mn-lt"/>
                        </a:rPr>
                        <a:t>536,611</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l" fontAlgn="ctr">
                        <a:buNone/>
                      </a:pPr>
                      <a:r>
                        <a:rPr lang="en-US" sz="1400" b="0" u="none" strike="noStrike" dirty="0">
                          <a:solidFill>
                            <a:srgbClr val="000000"/>
                          </a:solidFill>
                          <a:effectLst/>
                          <a:latin typeface="+mn-lt"/>
                        </a:rPr>
                        <a:t> </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4046878581"/>
                  </a:ext>
                </a:extLst>
              </a:tr>
              <a:tr h="231197">
                <a:tc>
                  <a:txBody>
                    <a:bodyPr/>
                    <a:lstStyle/>
                    <a:p>
                      <a:pPr algn="ctr" rtl="0" fontAlgn="b">
                        <a:buNone/>
                      </a:pPr>
                      <a:r>
                        <a:rPr lang="en-US" sz="1400" b="1" u="none" strike="noStrike">
                          <a:solidFill>
                            <a:srgbClr val="000000"/>
                          </a:solidFill>
                          <a:effectLst/>
                          <a:latin typeface="+mn-lt"/>
                        </a:rPr>
                        <a:t>November</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395,046</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latin typeface="+mn-lt"/>
                        </a:rPr>
                        <a:t>523,362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l" fontAlgn="ctr">
                        <a:buNone/>
                      </a:pPr>
                      <a:r>
                        <a:rPr lang="en-US" sz="1400" b="0" u="none" strike="noStrike" dirty="0">
                          <a:solidFill>
                            <a:srgbClr val="000000"/>
                          </a:solidFill>
                          <a:effectLst/>
                          <a:latin typeface="+mn-lt"/>
                        </a:rPr>
                        <a:t> </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34929306"/>
                  </a:ext>
                </a:extLst>
              </a:tr>
              <a:tr h="231197">
                <a:tc>
                  <a:txBody>
                    <a:bodyPr/>
                    <a:lstStyle/>
                    <a:p>
                      <a:pPr algn="ctr" rtl="0" fontAlgn="b">
                        <a:buNone/>
                      </a:pPr>
                      <a:r>
                        <a:rPr lang="en-US" sz="1400" b="1" u="none" strike="noStrike">
                          <a:solidFill>
                            <a:srgbClr val="000000"/>
                          </a:solidFill>
                          <a:effectLst/>
                          <a:latin typeface="+mn-lt"/>
                        </a:rPr>
                        <a:t>December</a:t>
                      </a:r>
                      <a:endParaRPr lang="en-US" sz="1400" b="1" i="0" u="none" strike="noStrike">
                        <a:solidFill>
                          <a:srgbClr val="00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0" u="none" strike="noStrike">
                          <a:solidFill>
                            <a:srgbClr val="000000"/>
                          </a:solidFill>
                          <a:effectLst/>
                          <a:latin typeface="+mn-lt"/>
                        </a:rPr>
                        <a:t>515,404</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latin typeface="+mn-lt"/>
                        </a:rPr>
                        <a:t>544,266</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l" fontAlgn="ctr">
                        <a:buNone/>
                      </a:pPr>
                      <a:r>
                        <a:rPr lang="en-US" sz="1400" b="0" u="none" strike="noStrike" dirty="0">
                          <a:solidFill>
                            <a:srgbClr val="000000"/>
                          </a:solidFill>
                          <a:effectLst/>
                          <a:latin typeface="+mn-lt"/>
                        </a:rPr>
                        <a:t> </a:t>
                      </a:r>
                      <a:endParaRPr lang="en-US" sz="1400" b="0"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2994824631"/>
                  </a:ext>
                </a:extLst>
              </a:tr>
              <a:tr h="231197">
                <a:tc>
                  <a:txBody>
                    <a:bodyPr/>
                    <a:lstStyle/>
                    <a:p>
                      <a:pPr algn="ctr" rtl="0" fontAlgn="b">
                        <a:buNone/>
                      </a:pPr>
                      <a:r>
                        <a:rPr lang="en-US" sz="1400" b="1" u="none" strike="noStrike" dirty="0">
                          <a:solidFill>
                            <a:srgbClr val="FF0000"/>
                          </a:solidFill>
                          <a:effectLst/>
                          <a:latin typeface="+mn-lt"/>
                        </a:rPr>
                        <a:t>Total</a:t>
                      </a:r>
                      <a:endParaRPr lang="en-US" sz="1400" b="1" i="0" u="none" strike="noStrike" dirty="0">
                        <a:solidFill>
                          <a:srgbClr val="FF0000"/>
                        </a:solidFill>
                        <a:effectLst/>
                        <a:latin typeface="+mn-lt"/>
                      </a:endParaRPr>
                    </a:p>
                  </a:txBody>
                  <a:tcPr marL="7620" marR="7620" marT="7620" marB="0" anchor="b">
                    <a:solidFill>
                      <a:schemeClr val="bg1">
                        <a:lumMod val="75000"/>
                      </a:schemeClr>
                    </a:solidFill>
                  </a:tcPr>
                </a:tc>
                <a:tc>
                  <a:txBody>
                    <a:bodyPr/>
                    <a:lstStyle/>
                    <a:p>
                      <a:pPr algn="r" fontAlgn="ctr">
                        <a:buNone/>
                      </a:pPr>
                      <a:r>
                        <a:rPr lang="en-US" sz="1400" b="1" u="none" strike="noStrike">
                          <a:solidFill>
                            <a:srgbClr val="FF0000"/>
                          </a:solidFill>
                          <a:effectLst/>
                          <a:latin typeface="+mn-lt"/>
                        </a:rPr>
                        <a:t>5,754,241</a:t>
                      </a:r>
                      <a:endParaRPr lang="en-US" sz="1400" b="1" i="0" u="none" strike="noStrike">
                        <a:solidFill>
                          <a:srgbClr val="FF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1" u="none" strike="noStrike">
                          <a:solidFill>
                            <a:srgbClr val="FF0000"/>
                          </a:solidFill>
                          <a:effectLst/>
                          <a:latin typeface="+mn-lt"/>
                        </a:rPr>
                        <a:t>6,315,195</a:t>
                      </a:r>
                      <a:endParaRPr lang="en-US" sz="1400" b="1" i="0" u="none" strike="noStrike">
                        <a:solidFill>
                          <a:srgbClr val="FF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1" u="none" strike="noStrike" dirty="0">
                          <a:solidFill>
                            <a:srgbClr val="FF0000"/>
                          </a:solidFill>
                          <a:effectLst/>
                          <a:latin typeface="+mn-lt"/>
                        </a:rPr>
                        <a:t>3,181,279</a:t>
                      </a:r>
                      <a:endParaRPr lang="en-US" sz="1400" b="1" i="0" u="none" strike="noStrike" dirty="0">
                        <a:solidFill>
                          <a:srgbClr val="FF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742928819"/>
                  </a:ext>
                </a:extLst>
              </a:tr>
            </a:tbl>
          </a:graphicData>
        </a:graphic>
      </p:graphicFrame>
      <p:graphicFrame>
        <p:nvGraphicFramePr>
          <p:cNvPr id="7" name="Chart 6">
            <a:extLst>
              <a:ext uri="{FF2B5EF4-FFF2-40B4-BE49-F238E27FC236}">
                <a16:creationId xmlns:a16="http://schemas.microsoft.com/office/drawing/2014/main" id="{AE397D47-9909-EE9B-1EB2-6B1D96C8F62F}"/>
              </a:ext>
            </a:extLst>
          </p:cNvPr>
          <p:cNvGraphicFramePr>
            <a:graphicFrameLocks/>
          </p:cNvGraphicFramePr>
          <p:nvPr>
            <p:extLst>
              <p:ext uri="{D42A27DB-BD31-4B8C-83A1-F6EECF244321}">
                <p14:modId xmlns:p14="http://schemas.microsoft.com/office/powerpoint/2010/main" val="2611767462"/>
              </p:ext>
            </p:extLst>
          </p:nvPr>
        </p:nvGraphicFramePr>
        <p:xfrm>
          <a:off x="465059" y="575086"/>
          <a:ext cx="9150507" cy="251895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E3F13D66-A2E7-3FF3-D9AB-DE10D562C567}"/>
              </a:ext>
            </a:extLst>
          </p:cNvPr>
          <p:cNvSpPr txBox="1"/>
          <p:nvPr/>
        </p:nvSpPr>
        <p:spPr>
          <a:xfrm>
            <a:off x="-1" y="6463348"/>
            <a:ext cx="10080625" cy="830997"/>
          </a:xfrm>
          <a:prstGeom prst="rect">
            <a:avLst/>
          </a:prstGeom>
          <a:noFill/>
        </p:spPr>
        <p:txBody>
          <a:bodyPr wrap="square">
            <a:spAutoFit/>
          </a:bodyPr>
          <a:lstStyle/>
          <a:p>
            <a:pPr marL="285750" indent="-285750" algn="just">
              <a:buFont typeface="Arial" panose="020B0604020202020204" pitchFamily="34" charset="0"/>
              <a:buChar char="•"/>
            </a:pPr>
            <a:r>
              <a:rPr lang="en-US" altLang="en-US" sz="1600" b="1" dirty="0"/>
              <a:t>Month of June performed the highest ocean transshipment from 2023.</a:t>
            </a:r>
          </a:p>
          <a:p>
            <a:pPr marL="285750" indent="-285750" algn="just">
              <a:buFont typeface="Arial" panose="020B0604020202020204" pitchFamily="34" charset="0"/>
              <a:buChar char="•"/>
            </a:pPr>
            <a:r>
              <a:rPr lang="en-US" altLang="en-US" sz="1600" b="1" dirty="0"/>
              <a:t>Compared to 2024, ocean transshipment increased in months of May and June of 2025, while there was a sharp decline in month of April.</a:t>
            </a:r>
          </a:p>
        </p:txBody>
      </p:sp>
    </p:spTree>
    <p:extLst>
      <p:ext uri="{BB962C8B-B14F-4D97-AF65-F5344CB8AC3E}">
        <p14:creationId xmlns:p14="http://schemas.microsoft.com/office/powerpoint/2010/main" val="97942144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5059" y="0"/>
            <a:ext cx="9067800" cy="503237"/>
          </a:xfrm>
        </p:spPr>
        <p:txBody>
          <a:bodyPr>
            <a:normAutofit/>
          </a:bodyPr>
          <a:lstStyle/>
          <a:p>
            <a:pPr algn="ct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2300" b="1" cap="none" dirty="0">
                <a:latin typeface="Arial" panose="020B0604020202020204" pitchFamily="34" charset="0"/>
                <a:cs typeface="Arial" panose="020B0604020202020204" pitchFamily="34" charset="0"/>
              </a:rPr>
              <a:t>Total Ocean Transshipments in TEUs</a:t>
            </a:r>
            <a:r>
              <a:rPr lang="en-US" altLang="en-US" sz="2300" b="1" dirty="0">
                <a:latin typeface="Arial" panose="020B0604020202020204" pitchFamily="34" charset="0"/>
                <a:cs typeface="Arial" panose="020B0604020202020204" pitchFamily="34" charset="0"/>
              </a:rPr>
              <a:t> </a:t>
            </a:r>
            <a:r>
              <a:rPr lang="en-US" altLang="en-US" sz="2300" b="1" cap="none" dirty="0">
                <a:latin typeface="Arial" panose="020B0604020202020204" pitchFamily="34" charset="0"/>
                <a:cs typeface="Arial" panose="020B0604020202020204" pitchFamily="34" charset="0"/>
              </a:rPr>
              <a:t>Quarterly</a:t>
            </a:r>
          </a:p>
        </p:txBody>
      </p:sp>
      <p:sp>
        <p:nvSpPr>
          <p:cNvPr id="2" name="Rectangle 1"/>
          <p:cNvSpPr/>
          <p:nvPr/>
        </p:nvSpPr>
        <p:spPr>
          <a:xfrm>
            <a:off x="0" y="6500086"/>
            <a:ext cx="10080625" cy="1059589"/>
          </a:xfrm>
          <a:prstGeom prst="rect">
            <a:avLst/>
          </a:prstGeom>
          <a:noFill/>
          <a:ln w="9525" algn="ctr">
            <a:noFill/>
            <a:round/>
            <a:headEnd/>
            <a:tailEnd/>
          </a:ln>
        </p:spPr>
        <p:txBody>
          <a:bodyPr/>
          <a:lstStyle/>
          <a:p>
            <a:pPr marL="171450" indent="-171450">
              <a:buFont typeface="Arial" panose="020B0604020202020204" pitchFamily="34" charset="0"/>
              <a:buChar char="•"/>
            </a:pPr>
            <a:r>
              <a:rPr lang="en-US" altLang="en-US" sz="1600" b="1" dirty="0"/>
              <a:t>Data Shown above is related to years from 2023 to 2025 Q2.</a:t>
            </a:r>
          </a:p>
          <a:p>
            <a:pPr marL="171450" indent="-171450">
              <a:buFont typeface="Arial" panose="020B0604020202020204" pitchFamily="34" charset="0"/>
              <a:buChar char="•"/>
            </a:pPr>
            <a:r>
              <a:rPr lang="en-US" altLang="en-US" sz="1600" b="1" dirty="0"/>
              <a:t>Q2 of 2025 performed the highest ocean transshipment since 2023.</a:t>
            </a:r>
          </a:p>
        </p:txBody>
      </p:sp>
      <p:graphicFrame>
        <p:nvGraphicFramePr>
          <p:cNvPr id="5" name="Table 4">
            <a:extLst>
              <a:ext uri="{FF2B5EF4-FFF2-40B4-BE49-F238E27FC236}">
                <a16:creationId xmlns:a16="http://schemas.microsoft.com/office/drawing/2014/main" id="{9F60D7B2-EE27-D9EE-0582-CB3DD084C20B}"/>
              </a:ext>
            </a:extLst>
          </p:cNvPr>
          <p:cNvGraphicFramePr>
            <a:graphicFrameLocks noGrp="1"/>
          </p:cNvGraphicFramePr>
          <p:nvPr>
            <p:extLst>
              <p:ext uri="{D42A27DB-BD31-4B8C-83A1-F6EECF244321}">
                <p14:modId xmlns:p14="http://schemas.microsoft.com/office/powerpoint/2010/main" val="3604211181"/>
              </p:ext>
            </p:extLst>
          </p:nvPr>
        </p:nvGraphicFramePr>
        <p:xfrm>
          <a:off x="465058" y="4283074"/>
          <a:ext cx="9067798" cy="2217012"/>
        </p:xfrm>
        <a:graphic>
          <a:graphicData uri="http://schemas.openxmlformats.org/drawingml/2006/table">
            <a:tbl>
              <a:tblPr>
                <a:tableStyleId>{D7AC3CCA-C797-4891-BE02-D94E43425B78}</a:tableStyleId>
              </a:tblPr>
              <a:tblGrid>
                <a:gridCol w="1884505">
                  <a:extLst>
                    <a:ext uri="{9D8B030D-6E8A-4147-A177-3AD203B41FA5}">
                      <a16:colId xmlns:a16="http://schemas.microsoft.com/office/drawing/2014/main" val="4187350452"/>
                    </a:ext>
                  </a:extLst>
                </a:gridCol>
                <a:gridCol w="2394431">
                  <a:extLst>
                    <a:ext uri="{9D8B030D-6E8A-4147-A177-3AD203B41FA5}">
                      <a16:colId xmlns:a16="http://schemas.microsoft.com/office/drawing/2014/main" val="197096253"/>
                    </a:ext>
                  </a:extLst>
                </a:gridCol>
                <a:gridCol w="2394431">
                  <a:extLst>
                    <a:ext uri="{9D8B030D-6E8A-4147-A177-3AD203B41FA5}">
                      <a16:colId xmlns:a16="http://schemas.microsoft.com/office/drawing/2014/main" val="3299969465"/>
                    </a:ext>
                  </a:extLst>
                </a:gridCol>
                <a:gridCol w="2394431">
                  <a:extLst>
                    <a:ext uri="{9D8B030D-6E8A-4147-A177-3AD203B41FA5}">
                      <a16:colId xmlns:a16="http://schemas.microsoft.com/office/drawing/2014/main" val="4001912676"/>
                    </a:ext>
                  </a:extLst>
                </a:gridCol>
              </a:tblGrid>
              <a:tr h="369502">
                <a:tc>
                  <a:txBody>
                    <a:bodyPr/>
                    <a:lstStyle/>
                    <a:p>
                      <a:pPr algn="ctr" rtl="0" fontAlgn="ctr">
                        <a:buNone/>
                      </a:pPr>
                      <a:r>
                        <a:rPr lang="en-US" sz="1400" b="0" u="none" strike="noStrike" dirty="0">
                          <a:solidFill>
                            <a:srgbClr val="000000"/>
                          </a:solidFill>
                          <a:effectLst/>
                        </a:rPr>
                        <a:t> </a:t>
                      </a:r>
                      <a:endParaRPr lang="en-US" sz="1400" b="0"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buNone/>
                      </a:pPr>
                      <a:r>
                        <a:rPr lang="en-US" sz="1400" b="1" u="none" strike="noStrike">
                          <a:solidFill>
                            <a:srgbClr val="000000"/>
                          </a:solidFill>
                          <a:effectLst/>
                        </a:rPr>
                        <a:t>2023</a:t>
                      </a:r>
                      <a:endParaRPr lang="en-US" sz="14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b">
                        <a:buNone/>
                      </a:pPr>
                      <a:r>
                        <a:rPr lang="en-US" sz="1400" b="1" u="none" strike="noStrike">
                          <a:solidFill>
                            <a:srgbClr val="000000"/>
                          </a:solidFill>
                          <a:effectLst/>
                        </a:rPr>
                        <a:t>2024</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ctr" rtl="0" fontAlgn="b">
                        <a:buNone/>
                      </a:pPr>
                      <a:r>
                        <a:rPr lang="en-US" sz="1400" b="1" u="none" strike="noStrike">
                          <a:solidFill>
                            <a:srgbClr val="000000"/>
                          </a:solidFill>
                          <a:effectLst/>
                        </a:rPr>
                        <a:t>2025</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2245175229"/>
                  </a:ext>
                </a:extLst>
              </a:tr>
              <a:tr h="369502">
                <a:tc>
                  <a:txBody>
                    <a:bodyPr/>
                    <a:lstStyle/>
                    <a:p>
                      <a:pPr algn="ctr" rtl="0" fontAlgn="ctr">
                        <a:buNone/>
                      </a:pPr>
                      <a:r>
                        <a:rPr lang="en-US" sz="1400" b="1" u="none" strike="noStrike">
                          <a:solidFill>
                            <a:srgbClr val="000000"/>
                          </a:solidFill>
                          <a:effectLst/>
                        </a:rPr>
                        <a:t>1st Quarter</a:t>
                      </a:r>
                      <a:endParaRPr lang="en-US" sz="1400" b="1" i="0" u="none" strike="noStrike">
                        <a:solidFill>
                          <a:srgbClr val="000000"/>
                        </a:solidFill>
                        <a:effectLst/>
                        <a:latin typeface="+mn-lt"/>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a:solidFill>
                            <a:srgbClr val="000000"/>
                          </a:solidFill>
                          <a:effectLst/>
                        </a:rPr>
                        <a:t>1,346,005</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1,640,057</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1,536,762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899033053"/>
                  </a:ext>
                </a:extLst>
              </a:tr>
              <a:tr h="369502">
                <a:tc>
                  <a:txBody>
                    <a:bodyPr/>
                    <a:lstStyle/>
                    <a:p>
                      <a:pPr algn="ctr" rtl="0" fontAlgn="ctr">
                        <a:buNone/>
                      </a:pPr>
                      <a:r>
                        <a:rPr lang="en-US" sz="1400" b="1" u="none" strike="noStrike">
                          <a:solidFill>
                            <a:srgbClr val="000000"/>
                          </a:solidFill>
                          <a:effectLst/>
                        </a:rPr>
                        <a:t>2nd Quarter</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1,567,850</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1,554,472</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1,644,517</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2523084064"/>
                  </a:ext>
                </a:extLst>
              </a:tr>
              <a:tr h="369502">
                <a:tc>
                  <a:txBody>
                    <a:bodyPr/>
                    <a:lstStyle/>
                    <a:p>
                      <a:pPr algn="ctr" rtl="0" fontAlgn="ctr">
                        <a:buNone/>
                      </a:pPr>
                      <a:r>
                        <a:rPr lang="en-US" sz="1400" b="1" u="none" strike="noStrike">
                          <a:solidFill>
                            <a:srgbClr val="000000"/>
                          </a:solidFill>
                          <a:effectLst/>
                        </a:rPr>
                        <a:t>3rd Quarter</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1,503,111</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1,516,427</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 </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3309066553"/>
                  </a:ext>
                </a:extLst>
              </a:tr>
              <a:tr h="369502">
                <a:tc>
                  <a:txBody>
                    <a:bodyPr/>
                    <a:lstStyle/>
                    <a:p>
                      <a:pPr algn="ctr" rtl="0" fontAlgn="ctr">
                        <a:buNone/>
                      </a:pPr>
                      <a:r>
                        <a:rPr lang="en-US" sz="1400" b="1" u="none" strike="noStrike">
                          <a:solidFill>
                            <a:srgbClr val="000000"/>
                          </a:solidFill>
                          <a:effectLst/>
                        </a:rPr>
                        <a:t>4th Quarter</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1,337,275</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1,604,239</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fontAlgn="ctr">
                        <a:buNone/>
                      </a:pPr>
                      <a:r>
                        <a:rPr lang="en-US" sz="1400" b="0" u="none" strike="noStrike">
                          <a:solidFill>
                            <a:srgbClr val="000000"/>
                          </a:solidFill>
                          <a:effectLst/>
                        </a:rPr>
                        <a:t> </a:t>
                      </a:r>
                      <a:endParaRPr lang="en-US" sz="1400" b="0" i="0" u="none" strike="noStrike">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313897477"/>
                  </a:ext>
                </a:extLst>
              </a:tr>
              <a:tr h="369502">
                <a:tc>
                  <a:txBody>
                    <a:bodyPr/>
                    <a:lstStyle/>
                    <a:p>
                      <a:pPr algn="ctr" rtl="0" fontAlgn="ctr">
                        <a:buNone/>
                      </a:pPr>
                      <a:r>
                        <a:rPr lang="en-US" sz="1400" b="1" u="none" strike="noStrike" dirty="0">
                          <a:solidFill>
                            <a:srgbClr val="FF0000"/>
                          </a:solidFill>
                          <a:effectLst/>
                        </a:rPr>
                        <a:t>Total</a:t>
                      </a:r>
                      <a:endParaRPr lang="en-US" sz="1400" b="1" i="0" u="none" strike="noStrike" dirty="0">
                        <a:solidFill>
                          <a:srgbClr val="FF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5,754,241</a:t>
                      </a:r>
                      <a:endParaRPr lang="en-US" sz="1400" b="1" i="0" u="none" strike="noStrike">
                        <a:solidFill>
                          <a:srgbClr val="FF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6,315,195</a:t>
                      </a:r>
                      <a:endParaRPr lang="en-US" sz="1400" b="1" i="0" u="none" strike="noStrike">
                        <a:solidFill>
                          <a:srgbClr val="FF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3,181,279</a:t>
                      </a:r>
                      <a:endParaRPr lang="en-US" sz="1400" b="1" i="0" u="none" strike="noStrike" dirty="0">
                        <a:solidFill>
                          <a:srgbClr val="FF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118466477"/>
                  </a:ext>
                </a:extLst>
              </a:tr>
            </a:tbl>
          </a:graphicData>
        </a:graphic>
      </p:graphicFrame>
      <p:graphicFrame>
        <p:nvGraphicFramePr>
          <p:cNvPr id="4" name="Chart 3">
            <a:extLst>
              <a:ext uri="{FF2B5EF4-FFF2-40B4-BE49-F238E27FC236}">
                <a16:creationId xmlns:a16="http://schemas.microsoft.com/office/drawing/2014/main" id="{3A5DFBBD-2A4D-BCA4-541C-9EE3E86DBC3B}"/>
              </a:ext>
            </a:extLst>
          </p:cNvPr>
          <p:cNvGraphicFramePr>
            <a:graphicFrameLocks/>
          </p:cNvGraphicFramePr>
          <p:nvPr>
            <p:extLst>
              <p:ext uri="{D42A27DB-BD31-4B8C-83A1-F6EECF244321}">
                <p14:modId xmlns:p14="http://schemas.microsoft.com/office/powerpoint/2010/main" val="2201918900"/>
              </p:ext>
            </p:extLst>
          </p:nvPr>
        </p:nvGraphicFramePr>
        <p:xfrm>
          <a:off x="465058" y="503237"/>
          <a:ext cx="9150508"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747697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F7764FC-84F7-4B8D-A4B3-912E9C8AA3EE}"/>
              </a:ext>
            </a:extLst>
          </p:cNvPr>
          <p:cNvSpPr txBox="1"/>
          <p:nvPr/>
        </p:nvSpPr>
        <p:spPr>
          <a:xfrm>
            <a:off x="544512" y="1357956"/>
            <a:ext cx="8991600" cy="5201424"/>
          </a:xfrm>
          <a:prstGeom prst="rect">
            <a:avLst/>
          </a:prstGeom>
          <a:noFill/>
        </p:spPr>
        <p:txBody>
          <a:bodyPr wrap="square">
            <a:spAutoFit/>
            <a:scene3d>
              <a:camera prst="orthographicFront">
                <a:rot lat="600000" lon="300000" rev="0"/>
              </a:camera>
              <a:lightRig rig="threePt" dir="t"/>
            </a:scene3d>
          </a:bodyPr>
          <a:lstStyle/>
          <a:p>
            <a:r>
              <a:rPr lang="en-US" sz="16600" b="1" dirty="0">
                <a:effectLst>
                  <a:glow rad="139700">
                    <a:schemeClr val="bg1">
                      <a:alpha val="40000"/>
                    </a:schemeClr>
                  </a:glow>
                  <a:outerShdw blurRad="50800" dist="203200" dir="14400000" sy="30000" kx="-1800000" algn="bl" rotWithShape="0">
                    <a:prstClr val="black">
                      <a:alpha val="37000"/>
                    </a:prstClr>
                  </a:outerShdw>
                </a:effectLst>
                <a:latin typeface="Calibri" panose="020F0502020204030204" pitchFamily="34" charset="0"/>
                <a:cs typeface="Calibri" panose="020F0502020204030204" pitchFamily="34" charset="0"/>
              </a:rPr>
              <a:t>THANK </a:t>
            </a:r>
          </a:p>
          <a:p>
            <a:pPr algn="ctr"/>
            <a:r>
              <a:rPr lang="en-US" sz="16600" b="1" dirty="0">
                <a:effectLst>
                  <a:glow rad="139700">
                    <a:schemeClr val="bg1">
                      <a:alpha val="40000"/>
                    </a:schemeClr>
                  </a:glow>
                  <a:outerShdw blurRad="50800" dist="203200" dir="14400000" sy="30000" kx="-1800000" algn="bl" rotWithShape="0">
                    <a:prstClr val="black">
                      <a:alpha val="37000"/>
                    </a:prstClr>
                  </a:outerShdw>
                </a:effectLst>
                <a:latin typeface="Calibri" panose="020F0502020204030204" pitchFamily="34" charset="0"/>
                <a:cs typeface="Calibri" panose="020F0502020204030204" pitchFamily="34" charset="0"/>
              </a:rPr>
              <a:t>					YOU</a:t>
            </a:r>
          </a:p>
        </p:txBody>
      </p:sp>
    </p:spTree>
    <p:extLst>
      <p:ext uri="{BB962C8B-B14F-4D97-AF65-F5344CB8AC3E}">
        <p14:creationId xmlns:p14="http://schemas.microsoft.com/office/powerpoint/2010/main" val="424935862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64A66736-2B9E-DBBF-23DC-43832C4F340C}"/>
              </a:ext>
            </a:extLst>
          </p:cNvPr>
          <p:cNvSpPr txBox="1">
            <a:spLocks noGrp="1" noChangeArrowheads="1"/>
          </p:cNvSpPr>
          <p:nvPr>
            <p:ph type="title"/>
          </p:nvPr>
        </p:nvSpPr>
        <p:spPr bwMode="auto">
          <a:xfrm>
            <a:off x="1427162" y="0"/>
            <a:ext cx="72263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24840" rIns="0" bIns="0" anchor="ctr">
            <a:normAutofit/>
          </a:bodyP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en-US" altLang="en-US" sz="2300" b="1" dirty="0">
                <a:solidFill>
                  <a:srgbClr val="000000"/>
                </a:solidFill>
              </a:rPr>
              <a:t>Total Air Exports (In Tons) Month on Month</a:t>
            </a:r>
          </a:p>
        </p:txBody>
      </p:sp>
      <p:sp>
        <p:nvSpPr>
          <p:cNvPr id="10" name="Rectangle 9">
            <a:extLst>
              <a:ext uri="{FF2B5EF4-FFF2-40B4-BE49-F238E27FC236}">
                <a16:creationId xmlns:a16="http://schemas.microsoft.com/office/drawing/2014/main" id="{41D8ABED-D559-AC55-CDE2-580E4668A37F}"/>
              </a:ext>
            </a:extLst>
          </p:cNvPr>
          <p:cNvSpPr>
            <a:spLocks noChangeArrowheads="1"/>
          </p:cNvSpPr>
          <p:nvPr/>
        </p:nvSpPr>
        <p:spPr bwMode="auto">
          <a:xfrm>
            <a:off x="0" y="6479396"/>
            <a:ext cx="10080625" cy="1080280"/>
          </a:xfrm>
          <a:prstGeom prst="rect">
            <a:avLst/>
          </a:prstGeom>
          <a:noFill/>
          <a:ln w="9525" algn="ctr">
            <a:noFill/>
            <a:round/>
            <a:headEnd/>
            <a:tailEnd/>
          </a:ln>
        </p:spPr>
        <p:txBody>
          <a:bodyPr/>
          <a:lstStyle/>
          <a:p>
            <a:pPr marL="285750" indent="-285750" algn="just">
              <a:buFont typeface="Arial" panose="020B0604020202020204" pitchFamily="34" charset="0"/>
              <a:buChar char="•"/>
            </a:pPr>
            <a:r>
              <a:rPr lang="en-US" altLang="en-US" sz="1600" b="1" dirty="0"/>
              <a:t>In the month of April, as usual there was a drop down compared to month of march due to festival season in Sri Lanka. This year it was a  12.6% drop.</a:t>
            </a:r>
          </a:p>
          <a:p>
            <a:pPr marL="285750" indent="-285750" algn="just">
              <a:buFont typeface="Arial" panose="020B0604020202020204" pitchFamily="34" charset="0"/>
              <a:buChar char="•"/>
            </a:pPr>
            <a:r>
              <a:rPr lang="en-US" altLang="en-US" sz="1600" b="1" dirty="0"/>
              <a:t>The drop down happened in the month of June very high compared to last year month of June and this year month of May. Usual trend is June month performance get rise compared to month of May.</a:t>
            </a:r>
          </a:p>
        </p:txBody>
      </p:sp>
      <p:graphicFrame>
        <p:nvGraphicFramePr>
          <p:cNvPr id="4" name="Table 3">
            <a:extLst>
              <a:ext uri="{FF2B5EF4-FFF2-40B4-BE49-F238E27FC236}">
                <a16:creationId xmlns:a16="http://schemas.microsoft.com/office/drawing/2014/main" id="{ECDA1EC4-20DD-FFF9-1435-71865F512D41}"/>
              </a:ext>
            </a:extLst>
          </p:cNvPr>
          <p:cNvGraphicFramePr>
            <a:graphicFrameLocks noGrp="1"/>
          </p:cNvGraphicFramePr>
          <p:nvPr>
            <p:extLst>
              <p:ext uri="{D42A27DB-BD31-4B8C-83A1-F6EECF244321}">
                <p14:modId xmlns:p14="http://schemas.microsoft.com/office/powerpoint/2010/main" val="2164428863"/>
              </p:ext>
            </p:extLst>
          </p:nvPr>
        </p:nvGraphicFramePr>
        <p:xfrm>
          <a:off x="468309" y="3336352"/>
          <a:ext cx="9144001" cy="3155524"/>
        </p:xfrm>
        <a:graphic>
          <a:graphicData uri="http://schemas.openxmlformats.org/drawingml/2006/table">
            <a:tbl>
              <a:tblPr>
                <a:tableStyleId>{D7AC3CCA-C797-4891-BE02-D94E43425B78}</a:tableStyleId>
              </a:tblPr>
              <a:tblGrid>
                <a:gridCol w="1171412">
                  <a:extLst>
                    <a:ext uri="{9D8B030D-6E8A-4147-A177-3AD203B41FA5}">
                      <a16:colId xmlns:a16="http://schemas.microsoft.com/office/drawing/2014/main" val="522706849"/>
                    </a:ext>
                  </a:extLst>
                </a:gridCol>
                <a:gridCol w="1276314">
                  <a:extLst>
                    <a:ext uri="{9D8B030D-6E8A-4147-A177-3AD203B41FA5}">
                      <a16:colId xmlns:a16="http://schemas.microsoft.com/office/drawing/2014/main" val="1758238654"/>
                    </a:ext>
                  </a:extLst>
                </a:gridCol>
                <a:gridCol w="1381216">
                  <a:extLst>
                    <a:ext uri="{9D8B030D-6E8A-4147-A177-3AD203B41FA5}">
                      <a16:colId xmlns:a16="http://schemas.microsoft.com/office/drawing/2014/main" val="733684561"/>
                    </a:ext>
                  </a:extLst>
                </a:gridCol>
                <a:gridCol w="1223862">
                  <a:extLst>
                    <a:ext uri="{9D8B030D-6E8A-4147-A177-3AD203B41FA5}">
                      <a16:colId xmlns:a16="http://schemas.microsoft.com/office/drawing/2014/main" val="2427512623"/>
                    </a:ext>
                  </a:extLst>
                </a:gridCol>
                <a:gridCol w="1381216">
                  <a:extLst>
                    <a:ext uri="{9D8B030D-6E8A-4147-A177-3AD203B41FA5}">
                      <a16:colId xmlns:a16="http://schemas.microsoft.com/office/drawing/2014/main" val="2954345962"/>
                    </a:ext>
                  </a:extLst>
                </a:gridCol>
                <a:gridCol w="1293798">
                  <a:extLst>
                    <a:ext uri="{9D8B030D-6E8A-4147-A177-3AD203B41FA5}">
                      <a16:colId xmlns:a16="http://schemas.microsoft.com/office/drawing/2014/main" val="1233056227"/>
                    </a:ext>
                  </a:extLst>
                </a:gridCol>
                <a:gridCol w="1416183">
                  <a:extLst>
                    <a:ext uri="{9D8B030D-6E8A-4147-A177-3AD203B41FA5}">
                      <a16:colId xmlns:a16="http://schemas.microsoft.com/office/drawing/2014/main" val="1812178623"/>
                    </a:ext>
                  </a:extLst>
                </a:gridCol>
              </a:tblGrid>
              <a:tr h="282784">
                <a:tc>
                  <a:txBody>
                    <a:bodyPr/>
                    <a:lstStyle/>
                    <a:p>
                      <a:pPr algn="ctr" fontAlgn="b"/>
                      <a:r>
                        <a:rPr lang="en-US" sz="1400" b="0" u="none" strike="noStrike" dirty="0">
                          <a:solidFill>
                            <a:srgbClr val="000000"/>
                          </a:solidFill>
                          <a:effectLst/>
                        </a:rPr>
                        <a:t> </a:t>
                      </a:r>
                      <a:endParaRPr lang="en-US" sz="1400" b="0" i="0" u="none" strike="noStrike" dirty="0">
                        <a:solidFill>
                          <a:srgbClr val="000000"/>
                        </a:solidFill>
                        <a:effectLst/>
                        <a:latin typeface="+mn-lt"/>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US" sz="1400" b="1" u="none" strike="noStrike" dirty="0">
                          <a:solidFill>
                            <a:srgbClr val="000000"/>
                          </a:solidFill>
                          <a:effectLst/>
                        </a:rPr>
                        <a:t>2020</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r>
                        <a:rPr lang="en-US" sz="1400" b="1" u="none" strike="noStrike">
                          <a:solidFill>
                            <a:srgbClr val="000000"/>
                          </a:solidFill>
                          <a:effectLst/>
                        </a:rPr>
                        <a:t>2021</a:t>
                      </a:r>
                      <a:endParaRPr lang="en-US" sz="14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r>
                        <a:rPr lang="en-US" sz="1400" b="1" u="none" strike="noStrike">
                          <a:solidFill>
                            <a:srgbClr val="000000"/>
                          </a:solidFill>
                          <a:effectLst/>
                        </a:rPr>
                        <a:t>2022</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ctr" rtl="0" fontAlgn="ctr"/>
                      <a:r>
                        <a:rPr lang="en-US" sz="1400" b="1" u="none" strike="noStrike">
                          <a:solidFill>
                            <a:srgbClr val="000000"/>
                          </a:solidFill>
                          <a:effectLst/>
                        </a:rPr>
                        <a:t>2023</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ctr" rtl="0" fontAlgn="ctr"/>
                      <a:r>
                        <a:rPr lang="en-US" sz="1400" b="1" u="none" strike="noStrike" dirty="0">
                          <a:solidFill>
                            <a:srgbClr val="000000"/>
                          </a:solidFill>
                          <a:effectLst/>
                        </a:rPr>
                        <a:t>2024</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ctr" rtl="0" fontAlgn="ctr"/>
                      <a:r>
                        <a:rPr lang="en-US" sz="1400" b="1" u="none" strike="noStrike" dirty="0">
                          <a:solidFill>
                            <a:srgbClr val="000000"/>
                          </a:solidFill>
                          <a:effectLst/>
                        </a:rPr>
                        <a:t>2025</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extLst>
                  <a:ext uri="{0D108BD9-81ED-4DB2-BD59-A6C34878D82A}">
                    <a16:rowId xmlns:a16="http://schemas.microsoft.com/office/drawing/2014/main" val="1601438032"/>
                  </a:ext>
                </a:extLst>
              </a:tr>
              <a:tr h="220020">
                <a:tc>
                  <a:txBody>
                    <a:bodyPr/>
                    <a:lstStyle/>
                    <a:p>
                      <a:pPr algn="ctr" rtl="0" fontAlgn="ctr"/>
                      <a:r>
                        <a:rPr lang="en-US" sz="1400" b="1" u="none" strike="noStrike" dirty="0">
                          <a:solidFill>
                            <a:srgbClr val="000000"/>
                          </a:solidFill>
                          <a:effectLst/>
                        </a:rPr>
                        <a:t>Jan</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13,279.38</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8,286.47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10,207.39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7,143.05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9,960.17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9,175.35</a:t>
                      </a:r>
                    </a:p>
                  </a:txBody>
                  <a:tcPr marL="7620" marR="7620" marT="7620" marB="0" anchor="ctr">
                    <a:solidFill>
                      <a:schemeClr val="bg1">
                        <a:lumMod val="75000"/>
                      </a:schemeClr>
                    </a:solidFill>
                  </a:tcPr>
                </a:tc>
                <a:extLst>
                  <a:ext uri="{0D108BD9-81ED-4DB2-BD59-A6C34878D82A}">
                    <a16:rowId xmlns:a16="http://schemas.microsoft.com/office/drawing/2014/main" val="2366859149"/>
                  </a:ext>
                </a:extLst>
              </a:tr>
              <a:tr h="220020">
                <a:tc>
                  <a:txBody>
                    <a:bodyPr/>
                    <a:lstStyle/>
                    <a:p>
                      <a:pPr algn="ctr" rtl="0" fontAlgn="ctr"/>
                      <a:r>
                        <a:rPr lang="en-US" sz="1400" b="1" u="none" strike="noStrike">
                          <a:solidFill>
                            <a:srgbClr val="000000"/>
                          </a:solidFill>
                          <a:effectLst/>
                        </a:rPr>
                        <a:t>Feb</a:t>
                      </a:r>
                      <a:endParaRPr lang="en-US" sz="1400" b="1" i="0" u="none" strike="noStrike">
                        <a:solidFill>
                          <a:srgbClr val="000000"/>
                        </a:solidFill>
                        <a:effectLst/>
                        <a:latin typeface="+mn-lt"/>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13,174.61</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8,925.35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9,634.57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7,444.76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10,867.41</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8,600.88</a:t>
                      </a:r>
                    </a:p>
                  </a:txBody>
                  <a:tcPr marL="7620" marR="7620" marT="7620" marB="0" anchor="ctr">
                    <a:solidFill>
                      <a:schemeClr val="bg1">
                        <a:lumMod val="75000"/>
                      </a:schemeClr>
                    </a:solidFill>
                  </a:tcPr>
                </a:tc>
                <a:extLst>
                  <a:ext uri="{0D108BD9-81ED-4DB2-BD59-A6C34878D82A}">
                    <a16:rowId xmlns:a16="http://schemas.microsoft.com/office/drawing/2014/main" val="2947977295"/>
                  </a:ext>
                </a:extLst>
              </a:tr>
              <a:tr h="220020">
                <a:tc>
                  <a:txBody>
                    <a:bodyPr/>
                    <a:lstStyle/>
                    <a:p>
                      <a:pPr algn="ctr" rtl="0" fontAlgn="ctr"/>
                      <a:r>
                        <a:rPr lang="en-US" sz="1400" b="1" u="none" strike="noStrike">
                          <a:solidFill>
                            <a:srgbClr val="000000"/>
                          </a:solidFill>
                          <a:effectLst/>
                        </a:rPr>
                        <a:t>Mar</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9,016.18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10,010.79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11,235.13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8,617.84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10,676.32</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10,060.54</a:t>
                      </a:r>
                    </a:p>
                  </a:txBody>
                  <a:tcPr marL="7620" marR="7620" marT="7620" marB="0" anchor="ctr">
                    <a:solidFill>
                      <a:schemeClr val="bg1">
                        <a:lumMod val="75000"/>
                      </a:schemeClr>
                    </a:solidFill>
                  </a:tcPr>
                </a:tc>
                <a:extLst>
                  <a:ext uri="{0D108BD9-81ED-4DB2-BD59-A6C34878D82A}">
                    <a16:rowId xmlns:a16="http://schemas.microsoft.com/office/drawing/2014/main" val="2926899860"/>
                  </a:ext>
                </a:extLst>
              </a:tr>
              <a:tr h="220020">
                <a:tc>
                  <a:txBody>
                    <a:bodyPr/>
                    <a:lstStyle/>
                    <a:p>
                      <a:pPr algn="ctr" rtl="0" fontAlgn="ctr"/>
                      <a:r>
                        <a:rPr lang="en-US" sz="1400" b="1" u="none" strike="noStrike">
                          <a:solidFill>
                            <a:srgbClr val="000000"/>
                          </a:solidFill>
                          <a:effectLst/>
                        </a:rPr>
                        <a:t>Apr</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2,440.22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9,101.77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10,285.85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8,277.48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8,786.09</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8,795.73</a:t>
                      </a:r>
                    </a:p>
                  </a:txBody>
                  <a:tcPr marL="7620" marR="7620" marT="7620" marB="0" anchor="ctr">
                    <a:solidFill>
                      <a:schemeClr val="bg1">
                        <a:lumMod val="75000"/>
                      </a:schemeClr>
                    </a:solidFill>
                  </a:tcPr>
                </a:tc>
                <a:extLst>
                  <a:ext uri="{0D108BD9-81ED-4DB2-BD59-A6C34878D82A}">
                    <a16:rowId xmlns:a16="http://schemas.microsoft.com/office/drawing/2014/main" val="399298387"/>
                  </a:ext>
                </a:extLst>
              </a:tr>
              <a:tr h="220020">
                <a:tc>
                  <a:txBody>
                    <a:bodyPr/>
                    <a:lstStyle/>
                    <a:p>
                      <a:pPr algn="ctr" rtl="0" fontAlgn="ctr"/>
                      <a:r>
                        <a:rPr lang="en-US" sz="1400" b="1" u="none" strike="noStrike" dirty="0">
                          <a:solidFill>
                            <a:srgbClr val="000000"/>
                          </a:solidFill>
                          <a:effectLst/>
                        </a:rPr>
                        <a:t>May</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4,135.50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8,820.02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9,851.76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7,526.58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9,539.18</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9,135.51</a:t>
                      </a:r>
                    </a:p>
                  </a:txBody>
                  <a:tcPr marL="7620" marR="7620" marT="7620" marB="0" anchor="ctr">
                    <a:solidFill>
                      <a:schemeClr val="bg1">
                        <a:lumMod val="75000"/>
                      </a:schemeClr>
                    </a:solidFill>
                  </a:tcPr>
                </a:tc>
                <a:extLst>
                  <a:ext uri="{0D108BD9-81ED-4DB2-BD59-A6C34878D82A}">
                    <a16:rowId xmlns:a16="http://schemas.microsoft.com/office/drawing/2014/main" val="2418443855"/>
                  </a:ext>
                </a:extLst>
              </a:tr>
              <a:tr h="220020">
                <a:tc>
                  <a:txBody>
                    <a:bodyPr/>
                    <a:lstStyle/>
                    <a:p>
                      <a:pPr algn="ctr" rtl="0" fontAlgn="ctr"/>
                      <a:r>
                        <a:rPr lang="en-US" sz="1400" b="1" u="none" strike="noStrike">
                          <a:solidFill>
                            <a:srgbClr val="000000"/>
                          </a:solidFill>
                          <a:effectLst/>
                        </a:rPr>
                        <a:t>Jun</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7,876.50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8,929.19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9,576.66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7,552.83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10,049.00</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8,529.10</a:t>
                      </a:r>
                    </a:p>
                  </a:txBody>
                  <a:tcPr marL="7620" marR="7620" marT="7620" marB="0" anchor="ctr">
                    <a:solidFill>
                      <a:schemeClr val="bg1">
                        <a:lumMod val="75000"/>
                      </a:schemeClr>
                    </a:solidFill>
                  </a:tcPr>
                </a:tc>
                <a:extLst>
                  <a:ext uri="{0D108BD9-81ED-4DB2-BD59-A6C34878D82A}">
                    <a16:rowId xmlns:a16="http://schemas.microsoft.com/office/drawing/2014/main" val="2468990695"/>
                  </a:ext>
                </a:extLst>
              </a:tr>
              <a:tr h="220020">
                <a:tc>
                  <a:txBody>
                    <a:bodyPr/>
                    <a:lstStyle/>
                    <a:p>
                      <a:pPr algn="ctr" rtl="0" fontAlgn="ctr"/>
                      <a:r>
                        <a:rPr lang="en-US" sz="1400" b="1" u="none" strike="noStrike">
                          <a:solidFill>
                            <a:srgbClr val="000000"/>
                          </a:solidFill>
                          <a:effectLst/>
                        </a:rPr>
                        <a:t>Jul</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6,944.16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10,624.76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7,945.45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8,301.19 </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10,794.64 </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716955986"/>
                  </a:ext>
                </a:extLst>
              </a:tr>
              <a:tr h="220020">
                <a:tc>
                  <a:txBody>
                    <a:bodyPr/>
                    <a:lstStyle/>
                    <a:p>
                      <a:pPr algn="ctr" rtl="0" fontAlgn="ctr"/>
                      <a:r>
                        <a:rPr lang="en-US" sz="1400" b="1" u="none" strike="noStrike" dirty="0">
                          <a:solidFill>
                            <a:srgbClr val="000000"/>
                          </a:solidFill>
                          <a:effectLst/>
                        </a:rPr>
                        <a:t>Aug</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7,744.63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11,272.76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8,390.29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9,717.79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10,719.36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1089366413"/>
                  </a:ext>
                </a:extLst>
              </a:tr>
              <a:tr h="220020">
                <a:tc>
                  <a:txBody>
                    <a:bodyPr/>
                    <a:lstStyle/>
                    <a:p>
                      <a:pPr algn="ctr" rtl="0" fontAlgn="ctr"/>
                      <a:r>
                        <a:rPr lang="en-US" sz="1400" b="1" u="none" strike="noStrike">
                          <a:solidFill>
                            <a:srgbClr val="000000"/>
                          </a:solidFill>
                          <a:effectLst/>
                        </a:rPr>
                        <a:t>Sep</a:t>
                      </a:r>
                      <a:endParaRPr lang="en-US" sz="1400" b="1" i="0" u="none" strike="noStrike">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7,733.17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12,028.00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8,075.45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8,906.63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10,685.98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2665384058"/>
                  </a:ext>
                </a:extLst>
              </a:tr>
              <a:tr h="220020">
                <a:tc>
                  <a:txBody>
                    <a:bodyPr/>
                    <a:lstStyle/>
                    <a:p>
                      <a:pPr algn="ctr" rtl="0" fontAlgn="ctr"/>
                      <a:r>
                        <a:rPr lang="en-US" sz="1400" b="1" u="none" strike="noStrike" dirty="0">
                          <a:solidFill>
                            <a:srgbClr val="000000"/>
                          </a:solidFill>
                          <a:effectLst/>
                        </a:rPr>
                        <a:t>Oct</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7,581.66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13,388.62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7,980.28</a:t>
                      </a:r>
                    </a:p>
                  </a:txBody>
                  <a:tcPr marL="7620" marR="7620" marT="7620" marB="0" anchor="ctr">
                    <a:solidFill>
                      <a:schemeClr val="bg1">
                        <a:lumMod val="75000"/>
                      </a:schemeClr>
                    </a:solidFill>
                  </a:tcPr>
                </a:tc>
                <a:tc>
                  <a:txBody>
                    <a:bodyPr/>
                    <a:lstStyle/>
                    <a:p>
                      <a:pPr algn="r" fontAlgn="b">
                        <a:buNone/>
                      </a:pPr>
                      <a:r>
                        <a:rPr lang="en-US" sz="1400" b="0" i="0" u="none" strike="noStrike">
                          <a:solidFill>
                            <a:srgbClr val="000000"/>
                          </a:solidFill>
                          <a:effectLst/>
                          <a:latin typeface="+mn-lt"/>
                        </a:rPr>
                        <a:t>8,703.21</a:t>
                      </a:r>
                    </a:p>
                  </a:txBody>
                  <a:tcPr marL="7620" marR="7620" marT="7620" marB="0" anchor="b">
                    <a:solidFill>
                      <a:schemeClr val="bg1">
                        <a:lumMod val="75000"/>
                      </a:schemeClr>
                    </a:solidFill>
                  </a:tcPr>
                </a:tc>
                <a:tc>
                  <a:txBody>
                    <a:bodyPr/>
                    <a:lstStyle/>
                    <a:p>
                      <a:pPr algn="r" fontAlgn="b">
                        <a:buNone/>
                      </a:pPr>
                      <a:r>
                        <a:rPr lang="en-US" sz="1400" b="0" i="0" u="none" strike="noStrike">
                          <a:solidFill>
                            <a:srgbClr val="000000"/>
                          </a:solidFill>
                          <a:effectLst/>
                          <a:latin typeface="+mn-lt"/>
                        </a:rPr>
                        <a:t>10,395.86</a:t>
                      </a:r>
                    </a:p>
                  </a:txBody>
                  <a:tcPr marL="7620" marR="7620" marT="7620" marB="0" anchor="b">
                    <a:solidFill>
                      <a:schemeClr val="bg1">
                        <a:lumMod val="75000"/>
                      </a:schemeClr>
                    </a:solidFill>
                  </a:tcPr>
                </a:tc>
                <a:tc>
                  <a:txBody>
                    <a:bodyPr/>
                    <a:lstStyle/>
                    <a:p>
                      <a:pPr algn="l" fontAlgn="b">
                        <a:buNone/>
                      </a:pPr>
                      <a:r>
                        <a:rPr lang="en-US" sz="1400" b="0" i="0" u="none" strike="noStrike">
                          <a:solidFill>
                            <a:srgbClr val="000000"/>
                          </a:solidFill>
                          <a:effectLst/>
                          <a:latin typeface="+mn-lt"/>
                        </a:rPr>
                        <a:t> </a:t>
                      </a:r>
                    </a:p>
                  </a:txBody>
                  <a:tcPr marL="7620" marR="7620" marT="7620" marB="0" anchor="b">
                    <a:solidFill>
                      <a:schemeClr val="bg1">
                        <a:lumMod val="75000"/>
                      </a:schemeClr>
                    </a:solidFill>
                  </a:tcPr>
                </a:tc>
                <a:extLst>
                  <a:ext uri="{0D108BD9-81ED-4DB2-BD59-A6C34878D82A}">
                    <a16:rowId xmlns:a16="http://schemas.microsoft.com/office/drawing/2014/main" val="2836435226"/>
                  </a:ext>
                </a:extLst>
              </a:tr>
              <a:tr h="220020">
                <a:tc>
                  <a:txBody>
                    <a:bodyPr/>
                    <a:lstStyle/>
                    <a:p>
                      <a:pPr algn="ctr" rtl="0" fontAlgn="ctr"/>
                      <a:r>
                        <a:rPr lang="en-US" sz="1400" b="1" u="none" strike="noStrike" dirty="0">
                          <a:solidFill>
                            <a:srgbClr val="000000"/>
                          </a:solidFill>
                          <a:effectLst/>
                        </a:rPr>
                        <a:t>Nov</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7,494.98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11,925.73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7,593.82</a:t>
                      </a:r>
                    </a:p>
                  </a:txBody>
                  <a:tcPr marL="7620" marR="7620" marT="7620" marB="0" anchor="ctr">
                    <a:solidFill>
                      <a:schemeClr val="bg1">
                        <a:lumMod val="75000"/>
                      </a:schemeClr>
                    </a:solidFill>
                  </a:tcPr>
                </a:tc>
                <a:tc>
                  <a:txBody>
                    <a:bodyPr/>
                    <a:lstStyle/>
                    <a:p>
                      <a:pPr algn="r" fontAlgn="b">
                        <a:buNone/>
                      </a:pPr>
                      <a:r>
                        <a:rPr lang="en-US" sz="1400" b="0" i="0" u="none" strike="noStrike">
                          <a:solidFill>
                            <a:srgbClr val="000000"/>
                          </a:solidFill>
                          <a:effectLst/>
                          <a:latin typeface="+mn-lt"/>
                        </a:rPr>
                        <a:t>8,066.42</a:t>
                      </a:r>
                    </a:p>
                  </a:txBody>
                  <a:tcPr marL="7620" marR="7620" marT="7620" marB="0" anchor="b">
                    <a:solidFill>
                      <a:schemeClr val="bg1">
                        <a:lumMod val="75000"/>
                      </a:schemeClr>
                    </a:solidFill>
                  </a:tcPr>
                </a:tc>
                <a:tc>
                  <a:txBody>
                    <a:bodyPr/>
                    <a:lstStyle/>
                    <a:p>
                      <a:pPr algn="r" fontAlgn="b">
                        <a:buNone/>
                      </a:pPr>
                      <a:r>
                        <a:rPr lang="en-US" sz="1400" b="0" i="0" u="none" strike="noStrike">
                          <a:solidFill>
                            <a:srgbClr val="000000"/>
                          </a:solidFill>
                          <a:effectLst/>
                          <a:latin typeface="+mn-lt"/>
                        </a:rPr>
                        <a:t>8,314.21</a:t>
                      </a:r>
                    </a:p>
                  </a:txBody>
                  <a:tcPr marL="7620" marR="7620" marT="7620" marB="0" anchor="b">
                    <a:solidFill>
                      <a:schemeClr val="bg1">
                        <a:lumMod val="75000"/>
                      </a:schemeClr>
                    </a:solidFill>
                  </a:tcPr>
                </a:tc>
                <a:tc>
                  <a:txBody>
                    <a:bodyPr/>
                    <a:lstStyle/>
                    <a:p>
                      <a:pPr algn="l" fontAlgn="b">
                        <a:buNone/>
                      </a:pPr>
                      <a:r>
                        <a:rPr lang="en-US" sz="1400" b="0" i="0" u="none" strike="noStrike">
                          <a:solidFill>
                            <a:srgbClr val="000000"/>
                          </a:solidFill>
                          <a:effectLst/>
                          <a:latin typeface="+mn-lt"/>
                        </a:rPr>
                        <a:t> </a:t>
                      </a:r>
                    </a:p>
                  </a:txBody>
                  <a:tcPr marL="7620" marR="7620" marT="7620" marB="0" anchor="b">
                    <a:solidFill>
                      <a:schemeClr val="bg1">
                        <a:lumMod val="75000"/>
                      </a:schemeClr>
                    </a:solidFill>
                  </a:tcPr>
                </a:tc>
                <a:extLst>
                  <a:ext uri="{0D108BD9-81ED-4DB2-BD59-A6C34878D82A}">
                    <a16:rowId xmlns:a16="http://schemas.microsoft.com/office/drawing/2014/main" val="2988161625"/>
                  </a:ext>
                </a:extLst>
              </a:tr>
              <a:tr h="220020">
                <a:tc>
                  <a:txBody>
                    <a:bodyPr/>
                    <a:lstStyle/>
                    <a:p>
                      <a:pPr algn="ctr" rtl="0" fontAlgn="ctr"/>
                      <a:r>
                        <a:rPr lang="en-US" sz="1400" b="1" u="none" strike="noStrike" dirty="0">
                          <a:solidFill>
                            <a:srgbClr val="000000"/>
                          </a:solidFill>
                          <a:effectLst/>
                        </a:rPr>
                        <a:t>Dec</a:t>
                      </a:r>
                      <a:endParaRPr lang="en-US" sz="1400" b="1" i="0" u="none" strike="noStrike" dirty="0">
                        <a:solidFill>
                          <a:srgbClr val="00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8,597.94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10,795.49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7,291.88</a:t>
                      </a:r>
                    </a:p>
                  </a:txBody>
                  <a:tcPr marL="7620" marR="7620" marT="7620" marB="0" anchor="ctr">
                    <a:solidFill>
                      <a:schemeClr val="bg1">
                        <a:lumMod val="75000"/>
                      </a:schemeClr>
                    </a:solidFill>
                  </a:tcPr>
                </a:tc>
                <a:tc>
                  <a:txBody>
                    <a:bodyPr/>
                    <a:lstStyle/>
                    <a:p>
                      <a:pPr algn="r" fontAlgn="b">
                        <a:buNone/>
                      </a:pPr>
                      <a:r>
                        <a:rPr lang="en-US" sz="1400" b="0" i="0" u="none" strike="noStrike">
                          <a:solidFill>
                            <a:srgbClr val="000000"/>
                          </a:solidFill>
                          <a:effectLst/>
                          <a:latin typeface="+mn-lt"/>
                        </a:rPr>
                        <a:t>8,528.15</a:t>
                      </a:r>
                    </a:p>
                  </a:txBody>
                  <a:tcPr marL="7620" marR="7620" marT="7620" marB="0" anchor="b">
                    <a:solidFill>
                      <a:schemeClr val="bg1">
                        <a:lumMod val="75000"/>
                      </a:schemeClr>
                    </a:solidFill>
                  </a:tcPr>
                </a:tc>
                <a:tc>
                  <a:txBody>
                    <a:bodyPr/>
                    <a:lstStyle/>
                    <a:p>
                      <a:pPr algn="r" fontAlgn="b">
                        <a:buNone/>
                      </a:pPr>
                      <a:r>
                        <a:rPr lang="en-US" sz="1400" b="0" i="0" u="none" strike="noStrike">
                          <a:solidFill>
                            <a:srgbClr val="000000"/>
                          </a:solidFill>
                          <a:effectLst/>
                          <a:latin typeface="+mn-lt"/>
                        </a:rPr>
                        <a:t>9,065.00</a:t>
                      </a:r>
                    </a:p>
                  </a:txBody>
                  <a:tcPr marL="7620" marR="7620" marT="7620" marB="0" anchor="b">
                    <a:solidFill>
                      <a:schemeClr val="bg1">
                        <a:lumMod val="75000"/>
                      </a:schemeClr>
                    </a:solidFill>
                  </a:tcPr>
                </a:tc>
                <a:tc>
                  <a:txBody>
                    <a:bodyPr/>
                    <a:lstStyle/>
                    <a:p>
                      <a:pPr algn="l" fontAlgn="b">
                        <a:buNone/>
                      </a:pPr>
                      <a:r>
                        <a:rPr lang="en-US" sz="1400" b="0" i="0" u="none" strike="noStrike">
                          <a:solidFill>
                            <a:srgbClr val="000000"/>
                          </a:solidFill>
                          <a:effectLst/>
                          <a:latin typeface="+mn-lt"/>
                        </a:rPr>
                        <a:t> </a:t>
                      </a:r>
                    </a:p>
                  </a:txBody>
                  <a:tcPr marL="7620" marR="7620" marT="7620" marB="0" anchor="b">
                    <a:solidFill>
                      <a:schemeClr val="bg1">
                        <a:lumMod val="75000"/>
                      </a:schemeClr>
                    </a:solidFill>
                  </a:tcPr>
                </a:tc>
                <a:extLst>
                  <a:ext uri="{0D108BD9-81ED-4DB2-BD59-A6C34878D82A}">
                    <a16:rowId xmlns:a16="http://schemas.microsoft.com/office/drawing/2014/main" val="111966421"/>
                  </a:ext>
                </a:extLst>
              </a:tr>
              <a:tr h="220020">
                <a:tc>
                  <a:txBody>
                    <a:bodyPr/>
                    <a:lstStyle/>
                    <a:p>
                      <a:pPr algn="ctr" rtl="0" fontAlgn="ctr"/>
                      <a:r>
                        <a:rPr lang="en-US" sz="1400" b="1" u="none" strike="noStrike" dirty="0">
                          <a:solidFill>
                            <a:srgbClr val="FF0000"/>
                          </a:solidFill>
                          <a:effectLst/>
                        </a:rPr>
                        <a:t>Total </a:t>
                      </a:r>
                      <a:endParaRPr lang="en-US" sz="1400" b="1" i="0" u="none" strike="noStrike" dirty="0">
                        <a:solidFill>
                          <a:srgbClr val="FF0000"/>
                        </a:solidFill>
                        <a:effectLst/>
                        <a:latin typeface="+mn-lt"/>
                      </a:endParaRP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96,018.92</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124,108.95</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108,068.53</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98,785.92</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119,853.22</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54,297.11</a:t>
                      </a:r>
                    </a:p>
                  </a:txBody>
                  <a:tcPr marL="7620" marR="7620" marT="7620" marB="0" anchor="ctr">
                    <a:solidFill>
                      <a:schemeClr val="bg1">
                        <a:lumMod val="75000"/>
                      </a:schemeClr>
                    </a:solidFill>
                  </a:tcPr>
                </a:tc>
                <a:extLst>
                  <a:ext uri="{0D108BD9-81ED-4DB2-BD59-A6C34878D82A}">
                    <a16:rowId xmlns:a16="http://schemas.microsoft.com/office/drawing/2014/main" val="4069611252"/>
                  </a:ext>
                </a:extLst>
              </a:tr>
            </a:tbl>
          </a:graphicData>
        </a:graphic>
      </p:graphicFrame>
      <p:graphicFrame>
        <p:nvGraphicFramePr>
          <p:cNvPr id="2" name="Chart 1">
            <a:extLst>
              <a:ext uri="{FF2B5EF4-FFF2-40B4-BE49-F238E27FC236}">
                <a16:creationId xmlns:a16="http://schemas.microsoft.com/office/drawing/2014/main" id="{B2B5E190-DFEB-79B3-FFCA-6731A2098BF7}"/>
              </a:ext>
            </a:extLst>
          </p:cNvPr>
          <p:cNvGraphicFramePr>
            <a:graphicFrameLocks/>
          </p:cNvGraphicFramePr>
          <p:nvPr>
            <p:extLst>
              <p:ext uri="{D42A27DB-BD31-4B8C-83A1-F6EECF244321}">
                <p14:modId xmlns:p14="http://schemas.microsoft.com/office/powerpoint/2010/main" val="255658229"/>
              </p:ext>
            </p:extLst>
          </p:nvPr>
        </p:nvGraphicFramePr>
        <p:xfrm>
          <a:off x="468308" y="503237"/>
          <a:ext cx="9144001"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784629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96FD8492-1D32-0E08-C9AF-D78E0F5E88E1}"/>
              </a:ext>
            </a:extLst>
          </p:cNvPr>
          <p:cNvSpPr txBox="1">
            <a:spLocks noChangeArrowheads="1"/>
          </p:cNvSpPr>
          <p:nvPr/>
        </p:nvSpPr>
        <p:spPr bwMode="auto">
          <a:xfrm>
            <a:off x="2515788" y="0"/>
            <a:ext cx="5049045" cy="538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2484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en-US" altLang="en-US" sz="2300" b="1" dirty="0">
                <a:solidFill>
                  <a:srgbClr val="000000"/>
                </a:solidFill>
              </a:rPr>
              <a:t>Total Air Exports (In Tons) Quarterly</a:t>
            </a:r>
          </a:p>
        </p:txBody>
      </p:sp>
      <p:sp>
        <p:nvSpPr>
          <p:cNvPr id="7" name="Rectangle 4">
            <a:extLst>
              <a:ext uri="{FF2B5EF4-FFF2-40B4-BE49-F238E27FC236}">
                <a16:creationId xmlns:a16="http://schemas.microsoft.com/office/drawing/2014/main" id="{8A96F7CF-78EA-DEB2-0BB9-9D9B4FA415BE}"/>
              </a:ext>
            </a:extLst>
          </p:cNvPr>
          <p:cNvSpPr>
            <a:spLocks noChangeArrowheads="1"/>
          </p:cNvSpPr>
          <p:nvPr/>
        </p:nvSpPr>
        <p:spPr bwMode="auto">
          <a:xfrm>
            <a:off x="-1" y="6446837"/>
            <a:ext cx="10080625" cy="1112837"/>
          </a:xfrm>
          <a:prstGeom prst="rect">
            <a:avLst/>
          </a:prstGeom>
          <a:noFill/>
          <a:ln w="9525" algn="ctr">
            <a:noFill/>
            <a:round/>
            <a:headEnd/>
            <a:tailEnd/>
          </a:ln>
        </p:spPr>
        <p:txBody>
          <a:bodyPr/>
          <a:lstStyle/>
          <a:p>
            <a:pPr marL="285750" indent="-285750" algn="just">
              <a:buFont typeface="Arial" panose="020B0604020202020204" pitchFamily="34" charset="0"/>
              <a:buChar char="•"/>
            </a:pPr>
            <a:r>
              <a:rPr lang="en-US" sz="1600" b="1" dirty="0"/>
              <a:t>Compared to Q1 there was a 4.95% drop down in Q2 and it was a 5.75%  drop down compared to last year Q2.</a:t>
            </a:r>
          </a:p>
        </p:txBody>
      </p:sp>
      <p:graphicFrame>
        <p:nvGraphicFramePr>
          <p:cNvPr id="3" name="Table 2">
            <a:extLst>
              <a:ext uri="{FF2B5EF4-FFF2-40B4-BE49-F238E27FC236}">
                <a16:creationId xmlns:a16="http://schemas.microsoft.com/office/drawing/2014/main" id="{8577012D-53D4-2D16-9590-92B47950ABCF}"/>
              </a:ext>
            </a:extLst>
          </p:cNvPr>
          <p:cNvGraphicFramePr>
            <a:graphicFrameLocks noGrp="1"/>
          </p:cNvGraphicFramePr>
          <p:nvPr>
            <p:extLst>
              <p:ext uri="{D42A27DB-BD31-4B8C-83A1-F6EECF244321}">
                <p14:modId xmlns:p14="http://schemas.microsoft.com/office/powerpoint/2010/main" val="3761905197"/>
              </p:ext>
            </p:extLst>
          </p:nvPr>
        </p:nvGraphicFramePr>
        <p:xfrm>
          <a:off x="468311" y="4160837"/>
          <a:ext cx="9144000" cy="2286000"/>
        </p:xfrm>
        <a:graphic>
          <a:graphicData uri="http://schemas.openxmlformats.org/drawingml/2006/table">
            <a:tbl>
              <a:tblPr>
                <a:tableStyleId>{D7AC3CCA-C797-4891-BE02-D94E43425B78}</a:tableStyleId>
              </a:tblPr>
              <a:tblGrid>
                <a:gridCol w="1171410">
                  <a:extLst>
                    <a:ext uri="{9D8B030D-6E8A-4147-A177-3AD203B41FA5}">
                      <a16:colId xmlns:a16="http://schemas.microsoft.com/office/drawing/2014/main" val="3615795323"/>
                    </a:ext>
                  </a:extLst>
                </a:gridCol>
                <a:gridCol w="1276314">
                  <a:extLst>
                    <a:ext uri="{9D8B030D-6E8A-4147-A177-3AD203B41FA5}">
                      <a16:colId xmlns:a16="http://schemas.microsoft.com/office/drawing/2014/main" val="515365288"/>
                    </a:ext>
                  </a:extLst>
                </a:gridCol>
                <a:gridCol w="1381217">
                  <a:extLst>
                    <a:ext uri="{9D8B030D-6E8A-4147-A177-3AD203B41FA5}">
                      <a16:colId xmlns:a16="http://schemas.microsoft.com/office/drawing/2014/main" val="3248238825"/>
                    </a:ext>
                  </a:extLst>
                </a:gridCol>
                <a:gridCol w="1223862">
                  <a:extLst>
                    <a:ext uri="{9D8B030D-6E8A-4147-A177-3AD203B41FA5}">
                      <a16:colId xmlns:a16="http://schemas.microsoft.com/office/drawing/2014/main" val="241746344"/>
                    </a:ext>
                  </a:extLst>
                </a:gridCol>
                <a:gridCol w="1381217">
                  <a:extLst>
                    <a:ext uri="{9D8B030D-6E8A-4147-A177-3AD203B41FA5}">
                      <a16:colId xmlns:a16="http://schemas.microsoft.com/office/drawing/2014/main" val="3392779601"/>
                    </a:ext>
                  </a:extLst>
                </a:gridCol>
                <a:gridCol w="1293798">
                  <a:extLst>
                    <a:ext uri="{9D8B030D-6E8A-4147-A177-3AD203B41FA5}">
                      <a16:colId xmlns:a16="http://schemas.microsoft.com/office/drawing/2014/main" val="911583086"/>
                    </a:ext>
                  </a:extLst>
                </a:gridCol>
                <a:gridCol w="1416182">
                  <a:extLst>
                    <a:ext uri="{9D8B030D-6E8A-4147-A177-3AD203B41FA5}">
                      <a16:colId xmlns:a16="http://schemas.microsoft.com/office/drawing/2014/main" val="1889553056"/>
                    </a:ext>
                  </a:extLst>
                </a:gridCol>
              </a:tblGrid>
              <a:tr h="381000">
                <a:tc>
                  <a:txBody>
                    <a:bodyPr/>
                    <a:lstStyle/>
                    <a:p>
                      <a:pPr algn="l" rtl="0" fontAlgn="ctr">
                        <a:buNone/>
                      </a:pPr>
                      <a:r>
                        <a:rPr lang="en-US" sz="1400" b="1" i="0" u="none" strike="noStrike">
                          <a:solidFill>
                            <a:srgbClr val="000000"/>
                          </a:solidFill>
                          <a:effectLst/>
                          <a:latin typeface="+mn-lt"/>
                        </a:rPr>
                        <a:t> </a:t>
                      </a: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buNone/>
                      </a:pPr>
                      <a:r>
                        <a:rPr lang="en-US" sz="1400" b="1" i="0" u="none" strike="noStrike">
                          <a:solidFill>
                            <a:srgbClr val="000000"/>
                          </a:solidFill>
                          <a:effectLst/>
                          <a:latin typeface="+mn-lt"/>
                        </a:rPr>
                        <a:t>2020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2021</a:t>
                      </a: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2022</a:t>
                      </a:r>
                    </a:p>
                  </a:txBody>
                  <a:tcPr marL="7620" marR="7620" marT="7620" marB="0" anchor="ctr">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2023</a:t>
                      </a:r>
                    </a:p>
                  </a:txBody>
                  <a:tcPr marL="7620" marR="7620" marT="7620" marB="0" anchor="ctr">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2024</a:t>
                      </a:r>
                    </a:p>
                  </a:txBody>
                  <a:tcPr marL="7620" marR="7620" marT="7620" marB="0" anchor="ctr">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2025</a:t>
                      </a:r>
                    </a:p>
                  </a:txBody>
                  <a:tcPr marL="7620" marR="7620" marT="7620" marB="0" anchor="ctr">
                    <a:solidFill>
                      <a:schemeClr val="bg1">
                        <a:lumMod val="75000"/>
                      </a:schemeClr>
                    </a:solidFill>
                  </a:tcPr>
                </a:tc>
                <a:extLst>
                  <a:ext uri="{0D108BD9-81ED-4DB2-BD59-A6C34878D82A}">
                    <a16:rowId xmlns:a16="http://schemas.microsoft.com/office/drawing/2014/main" val="840131289"/>
                  </a:ext>
                </a:extLst>
              </a:tr>
              <a:tr h="381000">
                <a:tc>
                  <a:txBody>
                    <a:bodyPr/>
                    <a:lstStyle/>
                    <a:p>
                      <a:pPr algn="ctr" rtl="0" fontAlgn="ctr">
                        <a:buNone/>
                      </a:pPr>
                      <a:r>
                        <a:rPr lang="en-US" sz="1400" b="1" i="0" u="none" strike="noStrike">
                          <a:solidFill>
                            <a:srgbClr val="000000"/>
                          </a:solidFill>
                          <a:effectLst/>
                          <a:latin typeface="+mn-lt"/>
                        </a:rPr>
                        <a:t>1st Quarter</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35,470.17</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27,222.61</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31,077.09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23,205.65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31,503.90</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27,836.77</a:t>
                      </a:r>
                    </a:p>
                  </a:txBody>
                  <a:tcPr marL="7620" marR="7620" marT="7620" marB="0" anchor="ctr">
                    <a:solidFill>
                      <a:schemeClr val="bg1">
                        <a:lumMod val="75000"/>
                      </a:schemeClr>
                    </a:solidFill>
                  </a:tcPr>
                </a:tc>
                <a:extLst>
                  <a:ext uri="{0D108BD9-81ED-4DB2-BD59-A6C34878D82A}">
                    <a16:rowId xmlns:a16="http://schemas.microsoft.com/office/drawing/2014/main" val="2702768372"/>
                  </a:ext>
                </a:extLst>
              </a:tr>
              <a:tr h="381000">
                <a:tc>
                  <a:txBody>
                    <a:bodyPr/>
                    <a:lstStyle/>
                    <a:p>
                      <a:pPr algn="ctr" rtl="0" fontAlgn="ctr">
                        <a:buNone/>
                      </a:pPr>
                      <a:r>
                        <a:rPr lang="en-US" sz="1400" b="1" i="0" u="none" strike="noStrike">
                          <a:solidFill>
                            <a:srgbClr val="000000"/>
                          </a:solidFill>
                          <a:effectLst/>
                          <a:latin typeface="+mn-lt"/>
                        </a:rPr>
                        <a:t>2nd Quarter</a:t>
                      </a: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14,452.22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26,850.98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29,714.27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23,356.89</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28,374.27</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26,460.34</a:t>
                      </a:r>
                    </a:p>
                  </a:txBody>
                  <a:tcPr marL="7620" marR="7620" marT="7620" marB="0" anchor="ctr">
                    <a:solidFill>
                      <a:schemeClr val="bg1">
                        <a:lumMod val="75000"/>
                      </a:schemeClr>
                    </a:solidFill>
                  </a:tcPr>
                </a:tc>
                <a:extLst>
                  <a:ext uri="{0D108BD9-81ED-4DB2-BD59-A6C34878D82A}">
                    <a16:rowId xmlns:a16="http://schemas.microsoft.com/office/drawing/2014/main" val="3541333677"/>
                  </a:ext>
                </a:extLst>
              </a:tr>
              <a:tr h="381000">
                <a:tc>
                  <a:txBody>
                    <a:bodyPr/>
                    <a:lstStyle/>
                    <a:p>
                      <a:pPr algn="ctr" rtl="0" fontAlgn="ctr">
                        <a:buNone/>
                      </a:pPr>
                      <a:r>
                        <a:rPr lang="en-US" sz="1400" b="1" i="0" u="none" strike="noStrike">
                          <a:solidFill>
                            <a:srgbClr val="000000"/>
                          </a:solidFill>
                          <a:effectLst/>
                          <a:latin typeface="+mn-lt"/>
                        </a:rPr>
                        <a:t>3rd Quarter</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22,421.96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33,925.52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24,411.19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26,925.61 </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32,199.98 </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4092298956"/>
                  </a:ext>
                </a:extLst>
              </a:tr>
              <a:tr h="381000">
                <a:tc>
                  <a:txBody>
                    <a:bodyPr/>
                    <a:lstStyle/>
                    <a:p>
                      <a:pPr algn="ctr" rtl="0" fontAlgn="ctr">
                        <a:buNone/>
                      </a:pPr>
                      <a:r>
                        <a:rPr lang="en-US" sz="1400" b="1" i="0" u="none" strike="noStrike">
                          <a:solidFill>
                            <a:srgbClr val="000000"/>
                          </a:solidFill>
                          <a:effectLst/>
                          <a:latin typeface="+mn-lt"/>
                        </a:rPr>
                        <a:t>4th Quarter</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23,675.47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36,109.84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22,865.98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25,297.77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27,775.07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4244264768"/>
                  </a:ext>
                </a:extLst>
              </a:tr>
              <a:tr h="381000">
                <a:tc>
                  <a:txBody>
                    <a:bodyPr/>
                    <a:lstStyle/>
                    <a:p>
                      <a:pPr algn="ctr" rtl="0" fontAlgn="ctr">
                        <a:buNone/>
                      </a:pPr>
                      <a:r>
                        <a:rPr lang="en-US" sz="1400" b="1" i="0" u="none" strike="noStrike" dirty="0">
                          <a:solidFill>
                            <a:srgbClr val="FF0000"/>
                          </a:solidFill>
                          <a:effectLst/>
                          <a:latin typeface="+mn-lt"/>
                        </a:rPr>
                        <a:t>TOTAL (Q2)</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96,019.82</a:t>
                      </a:r>
                    </a:p>
                  </a:txBody>
                  <a:tcPr marL="7620" marR="7620" marT="7620" marB="0" anchor="ctr">
                    <a:solidFill>
                      <a:schemeClr val="bg1">
                        <a:lumMod val="75000"/>
                      </a:schemeClr>
                    </a:solidFill>
                  </a:tcPr>
                </a:tc>
                <a:tc>
                  <a:txBody>
                    <a:bodyPr/>
                    <a:lstStyle/>
                    <a:p>
                      <a:pPr algn="r" rtl="0" fontAlgn="ctr">
                        <a:buNone/>
                      </a:pPr>
                      <a:r>
                        <a:rPr lang="en-US" sz="1400" b="1" i="0" u="none" strike="noStrike">
                          <a:solidFill>
                            <a:srgbClr val="FF0000"/>
                          </a:solidFill>
                          <a:effectLst/>
                          <a:latin typeface="+mn-lt"/>
                        </a:rPr>
                        <a:t>124,108.95</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108,068.53</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98,785.92</a:t>
                      </a:r>
                    </a:p>
                  </a:txBody>
                  <a:tcPr marL="7620" marR="7620" marT="7620" marB="0" anchor="ctr">
                    <a:solidFill>
                      <a:schemeClr val="bg1">
                        <a:lumMod val="75000"/>
                      </a:schemeClr>
                    </a:solidFill>
                  </a:tcPr>
                </a:tc>
                <a:tc>
                  <a:txBody>
                    <a:bodyPr/>
                    <a:lstStyle/>
                    <a:p>
                      <a:pPr algn="r" rtl="0" fontAlgn="ctr">
                        <a:buNone/>
                      </a:pPr>
                      <a:r>
                        <a:rPr lang="en-US" sz="1400" b="1" i="0" u="none" strike="noStrike">
                          <a:solidFill>
                            <a:srgbClr val="FF0000"/>
                          </a:solidFill>
                          <a:effectLst/>
                          <a:latin typeface="+mn-lt"/>
                        </a:rPr>
                        <a:t>119,853.22</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54,297.11</a:t>
                      </a:r>
                    </a:p>
                  </a:txBody>
                  <a:tcPr marL="7620" marR="7620" marT="7620" marB="0" anchor="ctr">
                    <a:solidFill>
                      <a:schemeClr val="bg1">
                        <a:lumMod val="75000"/>
                      </a:schemeClr>
                    </a:solidFill>
                  </a:tcPr>
                </a:tc>
                <a:extLst>
                  <a:ext uri="{0D108BD9-81ED-4DB2-BD59-A6C34878D82A}">
                    <a16:rowId xmlns:a16="http://schemas.microsoft.com/office/drawing/2014/main" val="644263511"/>
                  </a:ext>
                </a:extLst>
              </a:tr>
            </a:tbl>
          </a:graphicData>
        </a:graphic>
      </p:graphicFrame>
      <p:graphicFrame>
        <p:nvGraphicFramePr>
          <p:cNvPr id="2" name="Chart 1">
            <a:extLst>
              <a:ext uri="{FF2B5EF4-FFF2-40B4-BE49-F238E27FC236}">
                <a16:creationId xmlns:a16="http://schemas.microsoft.com/office/drawing/2014/main" id="{52E5AD46-427F-AE12-675D-0C1B36797F34}"/>
              </a:ext>
            </a:extLst>
          </p:cNvPr>
          <p:cNvGraphicFramePr>
            <a:graphicFrameLocks/>
          </p:cNvGraphicFramePr>
          <p:nvPr>
            <p:extLst>
              <p:ext uri="{D42A27DB-BD31-4B8C-83A1-F6EECF244321}">
                <p14:modId xmlns:p14="http://schemas.microsoft.com/office/powerpoint/2010/main" val="3826648430"/>
              </p:ext>
            </p:extLst>
          </p:nvPr>
        </p:nvGraphicFramePr>
        <p:xfrm>
          <a:off x="468311" y="538281"/>
          <a:ext cx="9144000" cy="34701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7944569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8662F673-886D-A342-0E19-A02E25C1BA5A}"/>
              </a:ext>
            </a:extLst>
          </p:cNvPr>
          <p:cNvSpPr txBox="1">
            <a:spLocks noChangeArrowheads="1"/>
          </p:cNvSpPr>
          <p:nvPr/>
        </p:nvSpPr>
        <p:spPr bwMode="auto">
          <a:xfrm>
            <a:off x="504824" y="0"/>
            <a:ext cx="90709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2484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en-US" altLang="en-US" sz="2300" b="1" dirty="0">
                <a:solidFill>
                  <a:srgbClr val="000000"/>
                </a:solidFill>
              </a:rPr>
              <a:t>Total Air Imports (In Tons) Month on Month</a:t>
            </a:r>
          </a:p>
        </p:txBody>
      </p:sp>
      <p:sp>
        <p:nvSpPr>
          <p:cNvPr id="7" name="Rectangle 4">
            <a:extLst>
              <a:ext uri="{FF2B5EF4-FFF2-40B4-BE49-F238E27FC236}">
                <a16:creationId xmlns:a16="http://schemas.microsoft.com/office/drawing/2014/main" id="{EC212AEC-75E7-0147-744B-50A4D382AB02}"/>
              </a:ext>
            </a:extLst>
          </p:cNvPr>
          <p:cNvSpPr>
            <a:spLocks noChangeArrowheads="1"/>
          </p:cNvSpPr>
          <p:nvPr/>
        </p:nvSpPr>
        <p:spPr bwMode="auto">
          <a:xfrm>
            <a:off x="-1" y="6460403"/>
            <a:ext cx="10080625" cy="1099272"/>
          </a:xfrm>
          <a:prstGeom prst="rect">
            <a:avLst/>
          </a:prstGeom>
          <a:noFill/>
          <a:ln w="9525" algn="ctr">
            <a:noFill/>
            <a:round/>
            <a:headEnd/>
            <a:tailEnd/>
          </a:ln>
        </p:spPr>
        <p:txBody>
          <a:bodyPr/>
          <a:lstStyle/>
          <a:p>
            <a:pPr marL="285750" indent="-285750">
              <a:buFont typeface="Arial" panose="020B0604020202020204" pitchFamily="34" charset="0"/>
              <a:buChar char="•"/>
            </a:pPr>
            <a:r>
              <a:rPr lang="en-US" altLang="en-US" sz="1600" b="1" dirty="0"/>
              <a:t>Compared to previous years this year April, May and June month have the highest import values.</a:t>
            </a:r>
          </a:p>
        </p:txBody>
      </p:sp>
      <p:graphicFrame>
        <p:nvGraphicFramePr>
          <p:cNvPr id="3" name="Table 2">
            <a:extLst>
              <a:ext uri="{FF2B5EF4-FFF2-40B4-BE49-F238E27FC236}">
                <a16:creationId xmlns:a16="http://schemas.microsoft.com/office/drawing/2014/main" id="{48B04F8A-9D09-1537-03BA-588371CCEC09}"/>
              </a:ext>
            </a:extLst>
          </p:cNvPr>
          <p:cNvGraphicFramePr>
            <a:graphicFrameLocks noGrp="1"/>
          </p:cNvGraphicFramePr>
          <p:nvPr>
            <p:extLst>
              <p:ext uri="{D42A27DB-BD31-4B8C-83A1-F6EECF244321}">
                <p14:modId xmlns:p14="http://schemas.microsoft.com/office/powerpoint/2010/main" val="4240531168"/>
              </p:ext>
            </p:extLst>
          </p:nvPr>
        </p:nvGraphicFramePr>
        <p:xfrm>
          <a:off x="504822" y="3246437"/>
          <a:ext cx="9070973" cy="3205377"/>
        </p:xfrm>
        <a:graphic>
          <a:graphicData uri="http://schemas.openxmlformats.org/drawingml/2006/table">
            <a:tbl>
              <a:tblPr>
                <a:tableStyleId>{D7AC3CCA-C797-4891-BE02-D94E43425B78}</a:tableStyleId>
              </a:tblPr>
              <a:tblGrid>
                <a:gridCol w="1198053">
                  <a:extLst>
                    <a:ext uri="{9D8B030D-6E8A-4147-A177-3AD203B41FA5}">
                      <a16:colId xmlns:a16="http://schemas.microsoft.com/office/drawing/2014/main" val="1896527183"/>
                    </a:ext>
                  </a:extLst>
                </a:gridCol>
                <a:gridCol w="1215168">
                  <a:extLst>
                    <a:ext uri="{9D8B030D-6E8A-4147-A177-3AD203B41FA5}">
                      <a16:colId xmlns:a16="http://schemas.microsoft.com/office/drawing/2014/main" val="1157263010"/>
                    </a:ext>
                  </a:extLst>
                </a:gridCol>
                <a:gridCol w="1403434">
                  <a:extLst>
                    <a:ext uri="{9D8B030D-6E8A-4147-A177-3AD203B41FA5}">
                      <a16:colId xmlns:a16="http://schemas.microsoft.com/office/drawing/2014/main" val="2123833814"/>
                    </a:ext>
                  </a:extLst>
                </a:gridCol>
                <a:gridCol w="1454778">
                  <a:extLst>
                    <a:ext uri="{9D8B030D-6E8A-4147-A177-3AD203B41FA5}">
                      <a16:colId xmlns:a16="http://schemas.microsoft.com/office/drawing/2014/main" val="2494316025"/>
                    </a:ext>
                  </a:extLst>
                </a:gridCol>
                <a:gridCol w="1266514">
                  <a:extLst>
                    <a:ext uri="{9D8B030D-6E8A-4147-A177-3AD203B41FA5}">
                      <a16:colId xmlns:a16="http://schemas.microsoft.com/office/drawing/2014/main" val="2947895089"/>
                    </a:ext>
                  </a:extLst>
                </a:gridCol>
                <a:gridCol w="1249398">
                  <a:extLst>
                    <a:ext uri="{9D8B030D-6E8A-4147-A177-3AD203B41FA5}">
                      <a16:colId xmlns:a16="http://schemas.microsoft.com/office/drawing/2014/main" val="3945856512"/>
                    </a:ext>
                  </a:extLst>
                </a:gridCol>
                <a:gridCol w="1283628">
                  <a:extLst>
                    <a:ext uri="{9D8B030D-6E8A-4147-A177-3AD203B41FA5}">
                      <a16:colId xmlns:a16="http://schemas.microsoft.com/office/drawing/2014/main" val="3266447835"/>
                    </a:ext>
                  </a:extLst>
                </a:gridCol>
              </a:tblGrid>
              <a:tr h="0">
                <a:tc>
                  <a:txBody>
                    <a:bodyPr/>
                    <a:lstStyle/>
                    <a:p>
                      <a:pPr algn="l" rtl="0" fontAlgn="ctr">
                        <a:buNone/>
                      </a:pPr>
                      <a:r>
                        <a:rPr lang="en-US" sz="1400" b="0" i="0" u="none" strike="noStrike">
                          <a:solidFill>
                            <a:srgbClr val="000000"/>
                          </a:solidFill>
                          <a:effectLst/>
                          <a:latin typeface="+mn-lt"/>
                        </a:rPr>
                        <a:t> </a:t>
                      </a: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buNone/>
                      </a:pPr>
                      <a:r>
                        <a:rPr lang="en-US" sz="1400" b="1" i="0" u="none" strike="noStrike">
                          <a:solidFill>
                            <a:srgbClr val="000000"/>
                          </a:solidFill>
                          <a:effectLst/>
                          <a:latin typeface="+mn-lt"/>
                        </a:rPr>
                        <a:t>2020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2021</a:t>
                      </a: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2022</a:t>
                      </a:r>
                    </a:p>
                  </a:txBody>
                  <a:tcPr marL="7620" marR="7620" marT="7620" marB="0" anchor="ctr">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2023</a:t>
                      </a:r>
                    </a:p>
                  </a:txBody>
                  <a:tcPr marL="7620" marR="7620" marT="7620" marB="0" anchor="ctr">
                    <a:solidFill>
                      <a:schemeClr val="bg1">
                        <a:lumMod val="75000"/>
                      </a:schemeClr>
                    </a:solidFill>
                  </a:tcPr>
                </a:tc>
                <a:tc>
                  <a:txBody>
                    <a:bodyPr/>
                    <a:lstStyle/>
                    <a:p>
                      <a:pPr algn="ctr" rtl="0" fontAlgn="ctr">
                        <a:buNone/>
                      </a:pPr>
                      <a:r>
                        <a:rPr lang="en-US" sz="1400" b="1" i="0" u="none" strike="noStrike">
                          <a:solidFill>
                            <a:srgbClr val="000000"/>
                          </a:solidFill>
                          <a:effectLst/>
                          <a:latin typeface="+mn-lt"/>
                        </a:rPr>
                        <a:t>2024</a:t>
                      </a:r>
                    </a:p>
                  </a:txBody>
                  <a:tcPr marL="7620" marR="7620" marT="7620" marB="0" anchor="ctr">
                    <a:solidFill>
                      <a:schemeClr val="bg1">
                        <a:lumMod val="75000"/>
                      </a:schemeClr>
                    </a:solidFill>
                  </a:tcPr>
                </a:tc>
                <a:tc>
                  <a:txBody>
                    <a:bodyPr/>
                    <a:lstStyle/>
                    <a:p>
                      <a:pPr algn="ctr" rtl="0" fontAlgn="ctr">
                        <a:buNone/>
                      </a:pPr>
                      <a:r>
                        <a:rPr lang="en-US" sz="1400" b="1" i="0" u="none" strike="noStrike" dirty="0">
                          <a:solidFill>
                            <a:srgbClr val="000000"/>
                          </a:solidFill>
                          <a:effectLst/>
                          <a:latin typeface="+mn-lt"/>
                        </a:rPr>
                        <a:t>2025</a:t>
                      </a:r>
                    </a:p>
                  </a:txBody>
                  <a:tcPr marL="7620" marR="7620" marT="7620" marB="0" anchor="ctr">
                    <a:solidFill>
                      <a:schemeClr val="bg1">
                        <a:lumMod val="75000"/>
                      </a:schemeClr>
                    </a:solidFill>
                  </a:tcPr>
                </a:tc>
                <a:extLst>
                  <a:ext uri="{0D108BD9-81ED-4DB2-BD59-A6C34878D82A}">
                    <a16:rowId xmlns:a16="http://schemas.microsoft.com/office/drawing/2014/main" val="4056181907"/>
                  </a:ext>
                </a:extLst>
              </a:tr>
              <a:tr h="229569">
                <a:tc>
                  <a:txBody>
                    <a:bodyPr/>
                    <a:lstStyle/>
                    <a:p>
                      <a:pPr algn="ctr" rtl="0" fontAlgn="ctr">
                        <a:buNone/>
                      </a:pPr>
                      <a:r>
                        <a:rPr lang="en-US" sz="1400" b="1" i="0" u="none" strike="noStrike">
                          <a:solidFill>
                            <a:srgbClr val="000000"/>
                          </a:solidFill>
                          <a:effectLst/>
                          <a:latin typeface="+mn-lt"/>
                        </a:rPr>
                        <a:t>Jan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4,163.02</a:t>
                      </a: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3,865.25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4,373.74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2,522.41</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3,166.00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3,569.17</a:t>
                      </a:r>
                    </a:p>
                  </a:txBody>
                  <a:tcPr marL="7620" marR="7620" marT="7620" marB="0" anchor="ctr">
                    <a:solidFill>
                      <a:schemeClr val="bg1">
                        <a:lumMod val="75000"/>
                      </a:schemeClr>
                    </a:solidFill>
                  </a:tcPr>
                </a:tc>
                <a:extLst>
                  <a:ext uri="{0D108BD9-81ED-4DB2-BD59-A6C34878D82A}">
                    <a16:rowId xmlns:a16="http://schemas.microsoft.com/office/drawing/2014/main" val="3820361001"/>
                  </a:ext>
                </a:extLst>
              </a:tr>
              <a:tr h="229569">
                <a:tc>
                  <a:txBody>
                    <a:bodyPr/>
                    <a:lstStyle/>
                    <a:p>
                      <a:pPr algn="ctr" rtl="0" fontAlgn="ctr">
                        <a:buNone/>
                      </a:pPr>
                      <a:r>
                        <a:rPr lang="en-US" sz="1400" b="1" i="0" u="none" strike="noStrike">
                          <a:solidFill>
                            <a:srgbClr val="000000"/>
                          </a:solidFill>
                          <a:effectLst/>
                          <a:latin typeface="+mn-lt"/>
                        </a:rPr>
                        <a:t>Feb</a:t>
                      </a: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3,467.65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3,177.57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3,081.75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2,608.16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3,193.22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3,168.56</a:t>
                      </a:r>
                    </a:p>
                  </a:txBody>
                  <a:tcPr marL="7620" marR="7620" marT="7620" marB="0" anchor="ctr">
                    <a:solidFill>
                      <a:schemeClr val="bg1">
                        <a:lumMod val="75000"/>
                      </a:schemeClr>
                    </a:solidFill>
                  </a:tcPr>
                </a:tc>
                <a:extLst>
                  <a:ext uri="{0D108BD9-81ED-4DB2-BD59-A6C34878D82A}">
                    <a16:rowId xmlns:a16="http://schemas.microsoft.com/office/drawing/2014/main" val="855802341"/>
                  </a:ext>
                </a:extLst>
              </a:tr>
              <a:tr h="229569">
                <a:tc>
                  <a:txBody>
                    <a:bodyPr/>
                    <a:lstStyle/>
                    <a:p>
                      <a:pPr algn="ctr" rtl="0" fontAlgn="ctr">
                        <a:buNone/>
                      </a:pPr>
                      <a:r>
                        <a:rPr lang="en-US" sz="1400" b="1" i="0" u="none" strike="noStrike">
                          <a:solidFill>
                            <a:srgbClr val="000000"/>
                          </a:solidFill>
                          <a:effectLst/>
                          <a:latin typeface="+mn-lt"/>
                        </a:rPr>
                        <a:t>Mar</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3,797.24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3,914.50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3,870.15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2,971.05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4,223.51</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4,449.37</a:t>
                      </a:r>
                    </a:p>
                  </a:txBody>
                  <a:tcPr marL="7620" marR="7620" marT="7620" marB="0" anchor="ctr">
                    <a:solidFill>
                      <a:schemeClr val="bg1">
                        <a:lumMod val="75000"/>
                      </a:schemeClr>
                    </a:solidFill>
                  </a:tcPr>
                </a:tc>
                <a:extLst>
                  <a:ext uri="{0D108BD9-81ED-4DB2-BD59-A6C34878D82A}">
                    <a16:rowId xmlns:a16="http://schemas.microsoft.com/office/drawing/2014/main" val="768695895"/>
                  </a:ext>
                </a:extLst>
              </a:tr>
              <a:tr h="229569">
                <a:tc>
                  <a:txBody>
                    <a:bodyPr/>
                    <a:lstStyle/>
                    <a:p>
                      <a:pPr algn="ctr" rtl="0" fontAlgn="ctr">
                        <a:buNone/>
                      </a:pPr>
                      <a:r>
                        <a:rPr lang="en-US" sz="1400" b="1" i="0" u="none" strike="noStrike">
                          <a:solidFill>
                            <a:srgbClr val="000000"/>
                          </a:solidFill>
                          <a:effectLst/>
                          <a:latin typeface="+mn-lt"/>
                        </a:rPr>
                        <a:t>Apr</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693.71</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3,353.93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3,036.41</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2,596.85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3,381.48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3,462.66</a:t>
                      </a:r>
                    </a:p>
                  </a:txBody>
                  <a:tcPr marL="7620" marR="7620" marT="7620" marB="0" anchor="ctr">
                    <a:solidFill>
                      <a:schemeClr val="bg1">
                        <a:lumMod val="75000"/>
                      </a:schemeClr>
                    </a:solidFill>
                  </a:tcPr>
                </a:tc>
                <a:extLst>
                  <a:ext uri="{0D108BD9-81ED-4DB2-BD59-A6C34878D82A}">
                    <a16:rowId xmlns:a16="http://schemas.microsoft.com/office/drawing/2014/main" val="29978075"/>
                  </a:ext>
                </a:extLst>
              </a:tr>
              <a:tr h="229569">
                <a:tc>
                  <a:txBody>
                    <a:bodyPr/>
                    <a:lstStyle/>
                    <a:p>
                      <a:pPr algn="ctr" rtl="0" fontAlgn="ctr">
                        <a:buNone/>
                      </a:pPr>
                      <a:r>
                        <a:rPr lang="en-US" sz="1400" b="1" i="0" u="none" strike="noStrike">
                          <a:solidFill>
                            <a:srgbClr val="000000"/>
                          </a:solidFill>
                          <a:effectLst/>
                          <a:latin typeface="+mn-lt"/>
                        </a:rPr>
                        <a:t>May</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1,337.94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3,711.17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3,401.47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2,570.28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3,563.49</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3,874.42</a:t>
                      </a:r>
                    </a:p>
                  </a:txBody>
                  <a:tcPr marL="7620" marR="7620" marT="7620" marB="0" anchor="ctr">
                    <a:solidFill>
                      <a:schemeClr val="bg1">
                        <a:lumMod val="75000"/>
                      </a:schemeClr>
                    </a:solidFill>
                  </a:tcPr>
                </a:tc>
                <a:extLst>
                  <a:ext uri="{0D108BD9-81ED-4DB2-BD59-A6C34878D82A}">
                    <a16:rowId xmlns:a16="http://schemas.microsoft.com/office/drawing/2014/main" val="805214361"/>
                  </a:ext>
                </a:extLst>
              </a:tr>
              <a:tr h="229569">
                <a:tc>
                  <a:txBody>
                    <a:bodyPr/>
                    <a:lstStyle/>
                    <a:p>
                      <a:pPr algn="ctr" rtl="0" fontAlgn="ctr">
                        <a:buNone/>
                      </a:pPr>
                      <a:r>
                        <a:rPr lang="en-US" sz="1400" b="1" i="0" u="none" strike="noStrike">
                          <a:solidFill>
                            <a:srgbClr val="000000"/>
                          </a:solidFill>
                          <a:effectLst/>
                          <a:latin typeface="+mn-lt"/>
                        </a:rPr>
                        <a:t>Jun</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2,348.74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3,312.30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3,397.17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2,816.53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3,770.55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4,149.15</a:t>
                      </a:r>
                    </a:p>
                  </a:txBody>
                  <a:tcPr marL="7620" marR="7620" marT="7620" marB="0" anchor="ctr">
                    <a:solidFill>
                      <a:schemeClr val="bg1">
                        <a:lumMod val="75000"/>
                      </a:schemeClr>
                    </a:solidFill>
                  </a:tcPr>
                </a:tc>
                <a:extLst>
                  <a:ext uri="{0D108BD9-81ED-4DB2-BD59-A6C34878D82A}">
                    <a16:rowId xmlns:a16="http://schemas.microsoft.com/office/drawing/2014/main" val="4143061646"/>
                  </a:ext>
                </a:extLst>
              </a:tr>
              <a:tr h="229569">
                <a:tc>
                  <a:txBody>
                    <a:bodyPr/>
                    <a:lstStyle/>
                    <a:p>
                      <a:pPr algn="ctr" rtl="0" fontAlgn="ctr">
                        <a:buNone/>
                      </a:pPr>
                      <a:r>
                        <a:rPr lang="en-US" sz="1400" b="1" i="0" u="none" strike="noStrike">
                          <a:solidFill>
                            <a:srgbClr val="000000"/>
                          </a:solidFill>
                          <a:effectLst/>
                          <a:latin typeface="+mn-lt"/>
                        </a:rPr>
                        <a:t>Jul</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2,855.98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3,859.50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2,781.64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2,976.63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3,888.44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3605996902"/>
                  </a:ext>
                </a:extLst>
              </a:tr>
              <a:tr h="229569">
                <a:tc>
                  <a:txBody>
                    <a:bodyPr/>
                    <a:lstStyle/>
                    <a:p>
                      <a:pPr algn="ctr" rtl="0" fontAlgn="ctr">
                        <a:buNone/>
                      </a:pPr>
                      <a:r>
                        <a:rPr lang="en-US" sz="1400" b="1" i="0" u="none" strike="noStrike">
                          <a:solidFill>
                            <a:srgbClr val="000000"/>
                          </a:solidFill>
                          <a:effectLst/>
                          <a:latin typeface="+mn-lt"/>
                        </a:rPr>
                        <a:t>Aug</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2,698.05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4,182.14</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2,543.83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2,998.65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3,866.55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1992131276"/>
                  </a:ext>
                </a:extLst>
              </a:tr>
              <a:tr h="229569">
                <a:tc>
                  <a:txBody>
                    <a:bodyPr/>
                    <a:lstStyle/>
                    <a:p>
                      <a:pPr algn="ctr" rtl="0" fontAlgn="ctr">
                        <a:buNone/>
                      </a:pPr>
                      <a:r>
                        <a:rPr lang="en-US" sz="1400" b="1" i="0" u="none" strike="noStrike">
                          <a:solidFill>
                            <a:srgbClr val="000000"/>
                          </a:solidFill>
                          <a:effectLst/>
                          <a:latin typeface="+mn-lt"/>
                        </a:rPr>
                        <a:t>Sep</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2,911.15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3,943.50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2,964.78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2,937.76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3,814.65</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2256089818"/>
                  </a:ext>
                </a:extLst>
              </a:tr>
              <a:tr h="229569">
                <a:tc>
                  <a:txBody>
                    <a:bodyPr/>
                    <a:lstStyle/>
                    <a:p>
                      <a:pPr algn="ctr" rtl="0" fontAlgn="ctr">
                        <a:buNone/>
                      </a:pPr>
                      <a:r>
                        <a:rPr lang="en-US" sz="1400" b="1" i="0" u="none" strike="noStrike">
                          <a:solidFill>
                            <a:srgbClr val="000000"/>
                          </a:solidFill>
                          <a:effectLst/>
                          <a:latin typeface="+mn-lt"/>
                        </a:rPr>
                        <a:t>Oct</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3,280.80</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4,778.13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2,743.05</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3,162.02</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4,160.66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183620235"/>
                  </a:ext>
                </a:extLst>
              </a:tr>
              <a:tr h="229569">
                <a:tc>
                  <a:txBody>
                    <a:bodyPr/>
                    <a:lstStyle/>
                    <a:p>
                      <a:pPr algn="ctr" rtl="0" fontAlgn="ctr">
                        <a:buNone/>
                      </a:pPr>
                      <a:r>
                        <a:rPr lang="en-US" sz="1400" b="1" i="0" u="none" strike="noStrike">
                          <a:solidFill>
                            <a:srgbClr val="000000"/>
                          </a:solidFill>
                          <a:effectLst/>
                          <a:latin typeface="+mn-lt"/>
                        </a:rPr>
                        <a:t>Nov</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3,553.66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5,215.43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2,656.84</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3,266.76</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3,910.74</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549568139"/>
                  </a:ext>
                </a:extLst>
              </a:tr>
              <a:tr h="229569">
                <a:tc>
                  <a:txBody>
                    <a:bodyPr/>
                    <a:lstStyle/>
                    <a:p>
                      <a:pPr algn="ctr" rtl="0" fontAlgn="ctr">
                        <a:buNone/>
                      </a:pPr>
                      <a:r>
                        <a:rPr lang="en-US" sz="1400" b="1" i="0" u="none" strike="noStrike">
                          <a:solidFill>
                            <a:srgbClr val="000000"/>
                          </a:solidFill>
                          <a:effectLst/>
                          <a:latin typeface="+mn-lt"/>
                        </a:rPr>
                        <a:t>Dec</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4,466.68</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4,678.77</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3,203.43</a:t>
                      </a:r>
                    </a:p>
                  </a:txBody>
                  <a:tcPr marL="7620" marR="7620" marT="7620" marB="0" anchor="ctr">
                    <a:solidFill>
                      <a:schemeClr val="bg1">
                        <a:lumMod val="75000"/>
                      </a:schemeClr>
                    </a:solidFill>
                  </a:tcPr>
                </a:tc>
                <a:tc>
                  <a:txBody>
                    <a:bodyPr/>
                    <a:lstStyle/>
                    <a:p>
                      <a:pPr algn="r" rtl="0" fontAlgn="ctr">
                        <a:buNone/>
                      </a:pPr>
                      <a:r>
                        <a:rPr lang="en-US" sz="1400" b="0" i="0" u="none" strike="noStrike">
                          <a:solidFill>
                            <a:srgbClr val="000000"/>
                          </a:solidFill>
                          <a:effectLst/>
                          <a:latin typeface="+mn-lt"/>
                        </a:rPr>
                        <a:t>3,469.85</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4,156.38</a:t>
                      </a:r>
                    </a:p>
                  </a:txBody>
                  <a:tcPr marL="7620" marR="7620" marT="7620" marB="0" anchor="ctr">
                    <a:solidFill>
                      <a:schemeClr val="bg1">
                        <a:lumMod val="75000"/>
                      </a:schemeClr>
                    </a:solidFill>
                  </a:tcPr>
                </a:tc>
                <a:tc>
                  <a:txBody>
                    <a:bodyPr/>
                    <a:lstStyle/>
                    <a:p>
                      <a:pPr algn="r" rtl="0" fontAlgn="ctr">
                        <a:buNone/>
                      </a:pPr>
                      <a:r>
                        <a:rPr lang="en-US" sz="1400" b="0" i="0" u="none" strike="noStrike" dirty="0">
                          <a:solidFill>
                            <a:srgbClr val="000000"/>
                          </a:solidFill>
                          <a:effectLst/>
                          <a:latin typeface="+mn-lt"/>
                        </a:rPr>
                        <a:t> </a:t>
                      </a:r>
                    </a:p>
                  </a:txBody>
                  <a:tcPr marL="7620" marR="7620" marT="7620" marB="0" anchor="ctr">
                    <a:solidFill>
                      <a:schemeClr val="bg1">
                        <a:lumMod val="75000"/>
                      </a:schemeClr>
                    </a:solidFill>
                  </a:tcPr>
                </a:tc>
                <a:extLst>
                  <a:ext uri="{0D108BD9-81ED-4DB2-BD59-A6C34878D82A}">
                    <a16:rowId xmlns:a16="http://schemas.microsoft.com/office/drawing/2014/main" val="2601778342"/>
                  </a:ext>
                </a:extLst>
              </a:tr>
              <a:tr h="229569">
                <a:tc>
                  <a:txBody>
                    <a:bodyPr/>
                    <a:lstStyle/>
                    <a:p>
                      <a:pPr algn="ctr" rtl="0" fontAlgn="ctr">
                        <a:buNone/>
                      </a:pPr>
                      <a:r>
                        <a:rPr lang="en-US" sz="1400" b="1" i="0" u="none" strike="noStrike">
                          <a:solidFill>
                            <a:srgbClr val="FF0000"/>
                          </a:solidFill>
                          <a:effectLst/>
                          <a:latin typeface="+mn-lt"/>
                        </a:rPr>
                        <a:t>TOTAL</a:t>
                      </a:r>
                    </a:p>
                  </a:txBody>
                  <a:tcPr marL="7620" marR="7620" marT="7620" marB="0" anchor="ctr">
                    <a:solidFill>
                      <a:schemeClr val="bg1">
                        <a:lumMod val="75000"/>
                      </a:schemeClr>
                    </a:solidFill>
                  </a:tcPr>
                </a:tc>
                <a:tc>
                  <a:txBody>
                    <a:bodyPr/>
                    <a:lstStyle/>
                    <a:p>
                      <a:pPr algn="r" rtl="0" fontAlgn="ctr">
                        <a:buNone/>
                      </a:pPr>
                      <a:r>
                        <a:rPr lang="en-US" sz="1400" b="1" i="0" u="none" strike="noStrike">
                          <a:solidFill>
                            <a:srgbClr val="FF0000"/>
                          </a:solidFill>
                          <a:effectLst/>
                          <a:latin typeface="+mn-lt"/>
                        </a:rPr>
                        <a:t>35,574.62</a:t>
                      </a:r>
                    </a:p>
                  </a:txBody>
                  <a:tcPr marL="7620" marR="7620" marT="7620" marB="0" anchor="ctr">
                    <a:solidFill>
                      <a:schemeClr val="bg1">
                        <a:lumMod val="75000"/>
                      </a:schemeClr>
                    </a:solidFill>
                  </a:tcPr>
                </a:tc>
                <a:tc>
                  <a:txBody>
                    <a:bodyPr/>
                    <a:lstStyle/>
                    <a:p>
                      <a:pPr algn="r" rtl="0" fontAlgn="ctr">
                        <a:buNone/>
                      </a:pPr>
                      <a:r>
                        <a:rPr lang="en-US" sz="1400" b="1" i="0" u="none" strike="noStrike">
                          <a:solidFill>
                            <a:srgbClr val="FF0000"/>
                          </a:solidFill>
                          <a:effectLst/>
                          <a:latin typeface="+mn-lt"/>
                        </a:rPr>
                        <a:t>47,992.19</a:t>
                      </a:r>
                    </a:p>
                  </a:txBody>
                  <a:tcPr marL="7620" marR="7620" marT="7620" marB="0" anchor="ctr">
                    <a:solidFill>
                      <a:schemeClr val="bg1">
                        <a:lumMod val="75000"/>
                      </a:schemeClr>
                    </a:solidFill>
                  </a:tcPr>
                </a:tc>
                <a:tc>
                  <a:txBody>
                    <a:bodyPr/>
                    <a:lstStyle/>
                    <a:p>
                      <a:pPr algn="r" rtl="0" fontAlgn="ctr">
                        <a:buNone/>
                      </a:pPr>
                      <a:r>
                        <a:rPr lang="en-US" sz="1400" b="1" i="0" u="none" strike="noStrike">
                          <a:solidFill>
                            <a:srgbClr val="FF0000"/>
                          </a:solidFill>
                          <a:effectLst/>
                          <a:latin typeface="+mn-lt"/>
                        </a:rPr>
                        <a:t>38,054.26</a:t>
                      </a:r>
                    </a:p>
                  </a:txBody>
                  <a:tcPr marL="7620" marR="7620" marT="7620" marB="0" anchor="ctr">
                    <a:solidFill>
                      <a:schemeClr val="bg1">
                        <a:lumMod val="75000"/>
                      </a:schemeClr>
                    </a:solidFill>
                  </a:tcPr>
                </a:tc>
                <a:tc>
                  <a:txBody>
                    <a:bodyPr/>
                    <a:lstStyle/>
                    <a:p>
                      <a:pPr algn="r" rtl="0" fontAlgn="ctr">
                        <a:buNone/>
                      </a:pPr>
                      <a:r>
                        <a:rPr lang="en-US" sz="1400" b="1" i="0" u="none" strike="noStrike">
                          <a:solidFill>
                            <a:srgbClr val="FF0000"/>
                          </a:solidFill>
                          <a:effectLst/>
                          <a:latin typeface="+mn-lt"/>
                        </a:rPr>
                        <a:t>34,896.95</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45,095.67</a:t>
                      </a:r>
                    </a:p>
                  </a:txBody>
                  <a:tcPr marL="7620" marR="7620" marT="7620" marB="0" anchor="ctr">
                    <a:solidFill>
                      <a:schemeClr val="bg1">
                        <a:lumMod val="75000"/>
                      </a:schemeClr>
                    </a:solidFill>
                  </a:tcPr>
                </a:tc>
                <a:tc>
                  <a:txBody>
                    <a:bodyPr/>
                    <a:lstStyle/>
                    <a:p>
                      <a:pPr algn="r" rtl="0" fontAlgn="ctr">
                        <a:buNone/>
                      </a:pPr>
                      <a:r>
                        <a:rPr lang="en-US" sz="1400" b="1" i="0" u="none" strike="noStrike" dirty="0">
                          <a:solidFill>
                            <a:srgbClr val="FF0000"/>
                          </a:solidFill>
                          <a:effectLst/>
                          <a:latin typeface="+mn-lt"/>
                        </a:rPr>
                        <a:t>22,673.33</a:t>
                      </a:r>
                    </a:p>
                  </a:txBody>
                  <a:tcPr marL="7620" marR="7620" marT="7620" marB="0" anchor="ctr">
                    <a:solidFill>
                      <a:schemeClr val="bg1">
                        <a:lumMod val="75000"/>
                      </a:schemeClr>
                    </a:solidFill>
                  </a:tcPr>
                </a:tc>
                <a:extLst>
                  <a:ext uri="{0D108BD9-81ED-4DB2-BD59-A6C34878D82A}">
                    <a16:rowId xmlns:a16="http://schemas.microsoft.com/office/drawing/2014/main" val="427715881"/>
                  </a:ext>
                </a:extLst>
              </a:tr>
            </a:tbl>
          </a:graphicData>
        </a:graphic>
      </p:graphicFrame>
      <p:graphicFrame>
        <p:nvGraphicFramePr>
          <p:cNvPr id="6" name="Chart 5">
            <a:extLst>
              <a:ext uri="{FF2B5EF4-FFF2-40B4-BE49-F238E27FC236}">
                <a16:creationId xmlns:a16="http://schemas.microsoft.com/office/drawing/2014/main" id="{B7FD677A-2FB4-364C-F811-88F48514D172}"/>
              </a:ext>
            </a:extLst>
          </p:cNvPr>
          <p:cNvGraphicFramePr>
            <a:graphicFrameLocks/>
          </p:cNvGraphicFramePr>
          <p:nvPr>
            <p:extLst>
              <p:ext uri="{D42A27DB-BD31-4B8C-83A1-F6EECF244321}">
                <p14:modId xmlns:p14="http://schemas.microsoft.com/office/powerpoint/2010/main" val="2031951922"/>
              </p:ext>
            </p:extLst>
          </p:nvPr>
        </p:nvGraphicFramePr>
        <p:xfrm>
          <a:off x="504822" y="435626"/>
          <a:ext cx="9070972" cy="27346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406736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8DB343AE-4263-E625-909F-2B6C1957CD02}"/>
              </a:ext>
            </a:extLst>
          </p:cNvPr>
          <p:cNvSpPr txBox="1">
            <a:spLocks noChangeArrowheads="1"/>
          </p:cNvSpPr>
          <p:nvPr/>
        </p:nvSpPr>
        <p:spPr bwMode="auto">
          <a:xfrm>
            <a:off x="504824" y="1"/>
            <a:ext cx="9070975" cy="50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2484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en-US" altLang="en-US" sz="2300" b="1" dirty="0">
                <a:solidFill>
                  <a:srgbClr val="000000"/>
                </a:solidFill>
              </a:rPr>
              <a:t>Total Air Imports (In Tons) Quarterly</a:t>
            </a:r>
          </a:p>
        </p:txBody>
      </p:sp>
      <p:sp>
        <p:nvSpPr>
          <p:cNvPr id="7" name="Rectangle 4">
            <a:extLst>
              <a:ext uri="{FF2B5EF4-FFF2-40B4-BE49-F238E27FC236}">
                <a16:creationId xmlns:a16="http://schemas.microsoft.com/office/drawing/2014/main" id="{D81623B7-A985-718A-026E-D743ABD39B13}"/>
              </a:ext>
            </a:extLst>
          </p:cNvPr>
          <p:cNvSpPr>
            <a:spLocks noChangeArrowheads="1"/>
          </p:cNvSpPr>
          <p:nvPr/>
        </p:nvSpPr>
        <p:spPr bwMode="auto">
          <a:xfrm>
            <a:off x="0" y="6599237"/>
            <a:ext cx="10080625" cy="960438"/>
          </a:xfrm>
          <a:prstGeom prst="rect">
            <a:avLst/>
          </a:prstGeom>
          <a:noFill/>
          <a:ln w="9525" algn="ctr">
            <a:noFill/>
            <a:round/>
            <a:headEnd/>
            <a:tailEnd/>
          </a:ln>
        </p:spPr>
        <p:txBody>
          <a:bodyPr/>
          <a:lstStyle/>
          <a:p>
            <a:pPr marL="171450" indent="-171450">
              <a:buFont typeface="Arial" panose="020B0604020202020204" pitchFamily="34" charset="0"/>
              <a:buChar char="•"/>
            </a:pPr>
            <a:r>
              <a:rPr lang="en-US" altLang="en-US" sz="1600" b="1" dirty="0"/>
              <a:t>Compared to the Q2 of 2023 and the Q2 of 2024, air imports in the Q2 of 2025 increased by 43.87% and 7.19%, respectively.</a:t>
            </a:r>
          </a:p>
          <a:p>
            <a:pPr marL="171450" indent="-171450">
              <a:buFont typeface="Arial" panose="020B0604020202020204" pitchFamily="34" charset="0"/>
              <a:buChar char="•"/>
            </a:pPr>
            <a:r>
              <a:rPr lang="en-US" altLang="en-US" sz="1600" b="1" dirty="0"/>
              <a:t>Compared to Q1 of 2025 it is 2.67% of rise.</a:t>
            </a:r>
          </a:p>
        </p:txBody>
      </p:sp>
      <p:graphicFrame>
        <p:nvGraphicFramePr>
          <p:cNvPr id="3" name="Table 2">
            <a:extLst>
              <a:ext uri="{FF2B5EF4-FFF2-40B4-BE49-F238E27FC236}">
                <a16:creationId xmlns:a16="http://schemas.microsoft.com/office/drawing/2014/main" id="{4827228C-4C2B-4042-6E21-1C32A7720432}"/>
              </a:ext>
            </a:extLst>
          </p:cNvPr>
          <p:cNvGraphicFramePr>
            <a:graphicFrameLocks noGrp="1"/>
          </p:cNvGraphicFramePr>
          <p:nvPr>
            <p:extLst>
              <p:ext uri="{D42A27DB-BD31-4B8C-83A1-F6EECF244321}">
                <p14:modId xmlns:p14="http://schemas.microsoft.com/office/powerpoint/2010/main" val="690003183"/>
              </p:ext>
            </p:extLst>
          </p:nvPr>
        </p:nvGraphicFramePr>
        <p:xfrm>
          <a:off x="504824" y="4084637"/>
          <a:ext cx="9070976" cy="2514600"/>
        </p:xfrm>
        <a:graphic>
          <a:graphicData uri="http://schemas.openxmlformats.org/drawingml/2006/table">
            <a:tbl>
              <a:tblPr>
                <a:tableStyleId>{D7AC3CCA-C797-4891-BE02-D94E43425B78}</a:tableStyleId>
              </a:tblPr>
              <a:tblGrid>
                <a:gridCol w="1246451">
                  <a:extLst>
                    <a:ext uri="{9D8B030D-6E8A-4147-A177-3AD203B41FA5}">
                      <a16:colId xmlns:a16="http://schemas.microsoft.com/office/drawing/2014/main" val="3435295196"/>
                    </a:ext>
                  </a:extLst>
                </a:gridCol>
                <a:gridCol w="1173186">
                  <a:extLst>
                    <a:ext uri="{9D8B030D-6E8A-4147-A177-3AD203B41FA5}">
                      <a16:colId xmlns:a16="http://schemas.microsoft.com/office/drawing/2014/main" val="537837310"/>
                    </a:ext>
                  </a:extLst>
                </a:gridCol>
                <a:gridCol w="1347729">
                  <a:extLst>
                    <a:ext uri="{9D8B030D-6E8A-4147-A177-3AD203B41FA5}">
                      <a16:colId xmlns:a16="http://schemas.microsoft.com/office/drawing/2014/main" val="2681676830"/>
                    </a:ext>
                  </a:extLst>
                </a:gridCol>
                <a:gridCol w="1350583">
                  <a:extLst>
                    <a:ext uri="{9D8B030D-6E8A-4147-A177-3AD203B41FA5}">
                      <a16:colId xmlns:a16="http://schemas.microsoft.com/office/drawing/2014/main" val="2616144197"/>
                    </a:ext>
                  </a:extLst>
                </a:gridCol>
                <a:gridCol w="1317676">
                  <a:extLst>
                    <a:ext uri="{9D8B030D-6E8A-4147-A177-3AD203B41FA5}">
                      <a16:colId xmlns:a16="http://schemas.microsoft.com/office/drawing/2014/main" val="2556780982"/>
                    </a:ext>
                  </a:extLst>
                </a:gridCol>
                <a:gridCol w="1299869">
                  <a:extLst>
                    <a:ext uri="{9D8B030D-6E8A-4147-A177-3AD203B41FA5}">
                      <a16:colId xmlns:a16="http://schemas.microsoft.com/office/drawing/2014/main" val="2930202775"/>
                    </a:ext>
                  </a:extLst>
                </a:gridCol>
                <a:gridCol w="1335482">
                  <a:extLst>
                    <a:ext uri="{9D8B030D-6E8A-4147-A177-3AD203B41FA5}">
                      <a16:colId xmlns:a16="http://schemas.microsoft.com/office/drawing/2014/main" val="1633564440"/>
                    </a:ext>
                  </a:extLst>
                </a:gridCol>
              </a:tblGrid>
              <a:tr h="419100">
                <a:tc>
                  <a:txBody>
                    <a:bodyPr/>
                    <a:lstStyle/>
                    <a:p>
                      <a:pPr algn="l" rtl="0" fontAlgn="ctr">
                        <a:buNone/>
                      </a:pPr>
                      <a:r>
                        <a:rPr lang="en-US" sz="1400" b="0" u="none" strike="noStrike" dirty="0">
                          <a:solidFill>
                            <a:srgbClr val="000000"/>
                          </a:solidFill>
                          <a:effectLst/>
                        </a:rPr>
                        <a:t> </a:t>
                      </a:r>
                      <a:endParaRPr lang="en-US" sz="1400" b="0"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buNone/>
                      </a:pPr>
                      <a:r>
                        <a:rPr lang="en-US" sz="1400" b="1" u="none" strike="noStrike" dirty="0">
                          <a:solidFill>
                            <a:srgbClr val="000000"/>
                          </a:solidFill>
                          <a:effectLst/>
                        </a:rPr>
                        <a:t>2020</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buNone/>
                      </a:pPr>
                      <a:r>
                        <a:rPr lang="en-US" sz="1400" b="1" u="none" strike="noStrike">
                          <a:solidFill>
                            <a:srgbClr val="000000"/>
                          </a:solidFill>
                          <a:effectLst/>
                        </a:rPr>
                        <a:t>2021</a:t>
                      </a:r>
                      <a:endParaRPr lang="en-US" sz="1400" b="1" i="0" u="none" strike="noStrike">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u="none" strike="noStrike">
                          <a:solidFill>
                            <a:srgbClr val="000000"/>
                          </a:solidFill>
                          <a:effectLst/>
                        </a:rPr>
                        <a:t>2022</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2023</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2024</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2025</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187709346"/>
                  </a:ext>
                </a:extLst>
              </a:tr>
              <a:tr h="419100">
                <a:tc>
                  <a:txBody>
                    <a:bodyPr/>
                    <a:lstStyle/>
                    <a:p>
                      <a:pPr algn="ctr" rtl="0" fontAlgn="ctr">
                        <a:buNone/>
                      </a:pPr>
                      <a:r>
                        <a:rPr lang="en-US" sz="1400" b="1" u="none" strike="noStrike" dirty="0">
                          <a:solidFill>
                            <a:srgbClr val="000000"/>
                          </a:solidFill>
                          <a:effectLst/>
                        </a:rPr>
                        <a:t>1st Quarter</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r" rtl="0" fontAlgn="ctr">
                        <a:buNone/>
                      </a:pPr>
                      <a:r>
                        <a:rPr lang="en-US" sz="1400" b="0" u="none" strike="noStrike" dirty="0">
                          <a:solidFill>
                            <a:srgbClr val="000000"/>
                          </a:solidFill>
                          <a:effectLst/>
                        </a:rPr>
                        <a:t>11,427.91</a:t>
                      </a:r>
                      <a:endParaRPr lang="en-US" sz="1400" b="0"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a:solidFill>
                            <a:srgbClr val="000000"/>
                          </a:solidFill>
                          <a:effectLst/>
                        </a:rPr>
                        <a:t>10,957.32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11,325.64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8,101.62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10,582.73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11,187.10</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3510497647"/>
                  </a:ext>
                </a:extLst>
              </a:tr>
              <a:tr h="419100">
                <a:tc>
                  <a:txBody>
                    <a:bodyPr/>
                    <a:lstStyle/>
                    <a:p>
                      <a:pPr algn="ctr" rtl="0" fontAlgn="ctr">
                        <a:buNone/>
                      </a:pPr>
                      <a:r>
                        <a:rPr lang="en-US" sz="1400" b="1" u="none" strike="noStrike">
                          <a:solidFill>
                            <a:srgbClr val="000000"/>
                          </a:solidFill>
                          <a:effectLst/>
                        </a:rPr>
                        <a:t>2nd Quarter</a:t>
                      </a:r>
                      <a:endParaRPr lang="en-US" sz="1400" b="1" i="0" u="none" strike="noStrike">
                        <a:solidFill>
                          <a:srgbClr val="000000"/>
                        </a:solidFill>
                        <a:effectLst/>
                        <a:latin typeface="Century Gothic" panose="020B0502020202020204" pitchFamily="34" charset="0"/>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a:solidFill>
                            <a:srgbClr val="000000"/>
                          </a:solidFill>
                          <a:effectLst/>
                        </a:rPr>
                        <a:t>4,380.39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10,377.40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9,835.05</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7,983.66</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10,715.52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11,486.23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842523332"/>
                  </a:ext>
                </a:extLst>
              </a:tr>
              <a:tr h="419100">
                <a:tc>
                  <a:txBody>
                    <a:bodyPr/>
                    <a:lstStyle/>
                    <a:p>
                      <a:pPr algn="ctr" rtl="0" fontAlgn="ctr">
                        <a:buNone/>
                      </a:pPr>
                      <a:r>
                        <a:rPr lang="en-US" sz="1400" b="1" u="none" strike="noStrike">
                          <a:solidFill>
                            <a:srgbClr val="000000"/>
                          </a:solidFill>
                          <a:effectLst/>
                        </a:rPr>
                        <a:t>3rd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8,465.18</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11,985.14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8,290.25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8,913.04</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11,569.64</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290012064"/>
                  </a:ext>
                </a:extLst>
              </a:tr>
              <a:tr h="419100">
                <a:tc>
                  <a:txBody>
                    <a:bodyPr/>
                    <a:lstStyle/>
                    <a:p>
                      <a:pPr algn="ctr" rtl="0" fontAlgn="ctr">
                        <a:buNone/>
                      </a:pPr>
                      <a:r>
                        <a:rPr lang="en-US" sz="1400" b="1" u="none" strike="noStrike">
                          <a:solidFill>
                            <a:srgbClr val="000000"/>
                          </a:solidFill>
                          <a:effectLst/>
                        </a:rPr>
                        <a:t>4th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11,301.14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14,672.33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8,603.32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9,898.63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12,227.78</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 </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3031630617"/>
                  </a:ext>
                </a:extLst>
              </a:tr>
              <a:tr h="419100">
                <a:tc>
                  <a:txBody>
                    <a:bodyPr/>
                    <a:lstStyle/>
                    <a:p>
                      <a:pPr algn="ctr" rtl="0" fontAlgn="ctr">
                        <a:buNone/>
                      </a:pPr>
                      <a:r>
                        <a:rPr lang="en-US" sz="1400" b="1" u="none" strike="noStrike" dirty="0">
                          <a:solidFill>
                            <a:srgbClr val="FF0000"/>
                          </a:solidFill>
                          <a:effectLst/>
                        </a:rPr>
                        <a:t>TOTAL (Q2)</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35,574.62</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47,992.19</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38,054.26</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34,896.95</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45,095.67</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22,673.33</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563624108"/>
                  </a:ext>
                </a:extLst>
              </a:tr>
            </a:tbl>
          </a:graphicData>
        </a:graphic>
      </p:graphicFrame>
      <p:graphicFrame>
        <p:nvGraphicFramePr>
          <p:cNvPr id="5" name="Chart 4">
            <a:extLst>
              <a:ext uri="{FF2B5EF4-FFF2-40B4-BE49-F238E27FC236}">
                <a16:creationId xmlns:a16="http://schemas.microsoft.com/office/drawing/2014/main" id="{DAC8EAB8-CD3F-C9E2-5E2E-6ECDB34C4C82}"/>
              </a:ext>
            </a:extLst>
          </p:cNvPr>
          <p:cNvGraphicFramePr>
            <a:graphicFrameLocks/>
          </p:cNvGraphicFramePr>
          <p:nvPr>
            <p:extLst>
              <p:ext uri="{D42A27DB-BD31-4B8C-83A1-F6EECF244321}">
                <p14:modId xmlns:p14="http://schemas.microsoft.com/office/powerpoint/2010/main" val="3768542870"/>
              </p:ext>
            </p:extLst>
          </p:nvPr>
        </p:nvGraphicFramePr>
        <p:xfrm>
          <a:off x="504824" y="503237"/>
          <a:ext cx="9070975"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319389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ED513409-25E5-1E5B-0DAB-7E418A76CDB6}"/>
              </a:ext>
            </a:extLst>
          </p:cNvPr>
          <p:cNvSpPr txBox="1">
            <a:spLocks noChangeArrowheads="1"/>
          </p:cNvSpPr>
          <p:nvPr/>
        </p:nvSpPr>
        <p:spPr bwMode="auto">
          <a:xfrm>
            <a:off x="504824" y="0"/>
            <a:ext cx="90709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24840" rIns="0" bIns="0" anchor="ctr"/>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57200"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en-US" altLang="en-US" sz="2300" b="1" dirty="0">
                <a:solidFill>
                  <a:srgbClr val="000000"/>
                </a:solidFill>
              </a:rPr>
              <a:t>Total Air UL-Transshipments (In Tons) Quarterly</a:t>
            </a:r>
          </a:p>
        </p:txBody>
      </p:sp>
      <p:sp>
        <p:nvSpPr>
          <p:cNvPr id="7" name="Rectangle 4">
            <a:extLst>
              <a:ext uri="{FF2B5EF4-FFF2-40B4-BE49-F238E27FC236}">
                <a16:creationId xmlns:a16="http://schemas.microsoft.com/office/drawing/2014/main" id="{C55D6C06-9D37-6EC6-73F6-A6A926F52A58}"/>
              </a:ext>
            </a:extLst>
          </p:cNvPr>
          <p:cNvSpPr>
            <a:spLocks noChangeArrowheads="1"/>
          </p:cNvSpPr>
          <p:nvPr/>
        </p:nvSpPr>
        <p:spPr bwMode="auto">
          <a:xfrm>
            <a:off x="-1" y="6751638"/>
            <a:ext cx="10080625" cy="808038"/>
          </a:xfrm>
          <a:prstGeom prst="rect">
            <a:avLst/>
          </a:prstGeom>
          <a:noFill/>
          <a:ln w="9525" algn="ctr">
            <a:noFill/>
            <a:round/>
            <a:headEnd/>
            <a:tailEnd/>
          </a:ln>
        </p:spPr>
        <p:txBody>
          <a:bodyPr/>
          <a:lstStyle/>
          <a:p>
            <a:pPr marL="171450" indent="-171450">
              <a:buFont typeface="Arial" panose="020B0604020202020204" pitchFamily="34" charset="0"/>
              <a:buChar char="•"/>
            </a:pPr>
            <a:r>
              <a:rPr lang="en-US" altLang="en-US" sz="1600" b="1" dirty="0"/>
              <a:t>Air transshipment in Q2 of 2025 performed 7.92% less than compared to Q2 2024.</a:t>
            </a:r>
          </a:p>
          <a:p>
            <a:pPr marL="171450" indent="-171450">
              <a:buFont typeface="Arial" panose="020B0604020202020204" pitchFamily="34" charset="0"/>
              <a:buChar char="•"/>
            </a:pPr>
            <a:r>
              <a:rPr lang="en-US" altLang="en-US" sz="1600" b="1" dirty="0"/>
              <a:t>Compared to Q1 of 2025, Q2 of 2025 air transshipment increased by 15.91%</a:t>
            </a:r>
          </a:p>
        </p:txBody>
      </p:sp>
      <p:graphicFrame>
        <p:nvGraphicFramePr>
          <p:cNvPr id="3" name="Table 2">
            <a:extLst>
              <a:ext uri="{FF2B5EF4-FFF2-40B4-BE49-F238E27FC236}">
                <a16:creationId xmlns:a16="http://schemas.microsoft.com/office/drawing/2014/main" id="{C34716E8-463A-D42D-84B8-C881E0C03EC6}"/>
              </a:ext>
            </a:extLst>
          </p:cNvPr>
          <p:cNvGraphicFramePr>
            <a:graphicFrameLocks noGrp="1"/>
          </p:cNvGraphicFramePr>
          <p:nvPr>
            <p:extLst>
              <p:ext uri="{D42A27DB-BD31-4B8C-83A1-F6EECF244321}">
                <p14:modId xmlns:p14="http://schemas.microsoft.com/office/powerpoint/2010/main" val="2093964536"/>
              </p:ext>
            </p:extLst>
          </p:nvPr>
        </p:nvGraphicFramePr>
        <p:xfrm>
          <a:off x="504824" y="4084637"/>
          <a:ext cx="9070975" cy="2667000"/>
        </p:xfrm>
        <a:graphic>
          <a:graphicData uri="http://schemas.openxmlformats.org/drawingml/2006/table">
            <a:tbl>
              <a:tblPr>
                <a:tableStyleId>{D7AC3CCA-C797-4891-BE02-D94E43425B78}</a:tableStyleId>
              </a:tblPr>
              <a:tblGrid>
                <a:gridCol w="1722567">
                  <a:extLst>
                    <a:ext uri="{9D8B030D-6E8A-4147-A177-3AD203B41FA5}">
                      <a16:colId xmlns:a16="http://schemas.microsoft.com/office/drawing/2014/main" val="55334153"/>
                    </a:ext>
                  </a:extLst>
                </a:gridCol>
                <a:gridCol w="1246114">
                  <a:extLst>
                    <a:ext uri="{9D8B030D-6E8A-4147-A177-3AD203B41FA5}">
                      <a16:colId xmlns:a16="http://schemas.microsoft.com/office/drawing/2014/main" val="596364043"/>
                    </a:ext>
                  </a:extLst>
                </a:gridCol>
                <a:gridCol w="1246114">
                  <a:extLst>
                    <a:ext uri="{9D8B030D-6E8A-4147-A177-3AD203B41FA5}">
                      <a16:colId xmlns:a16="http://schemas.microsoft.com/office/drawing/2014/main" val="644268191"/>
                    </a:ext>
                  </a:extLst>
                </a:gridCol>
                <a:gridCol w="1246114">
                  <a:extLst>
                    <a:ext uri="{9D8B030D-6E8A-4147-A177-3AD203B41FA5}">
                      <a16:colId xmlns:a16="http://schemas.microsoft.com/office/drawing/2014/main" val="3256738242"/>
                    </a:ext>
                  </a:extLst>
                </a:gridCol>
                <a:gridCol w="1246114">
                  <a:extLst>
                    <a:ext uri="{9D8B030D-6E8A-4147-A177-3AD203B41FA5}">
                      <a16:colId xmlns:a16="http://schemas.microsoft.com/office/drawing/2014/main" val="3318129110"/>
                    </a:ext>
                  </a:extLst>
                </a:gridCol>
                <a:gridCol w="1246114">
                  <a:extLst>
                    <a:ext uri="{9D8B030D-6E8A-4147-A177-3AD203B41FA5}">
                      <a16:colId xmlns:a16="http://schemas.microsoft.com/office/drawing/2014/main" val="230049653"/>
                    </a:ext>
                  </a:extLst>
                </a:gridCol>
                <a:gridCol w="1117838">
                  <a:extLst>
                    <a:ext uri="{9D8B030D-6E8A-4147-A177-3AD203B41FA5}">
                      <a16:colId xmlns:a16="http://schemas.microsoft.com/office/drawing/2014/main" val="4112186828"/>
                    </a:ext>
                  </a:extLst>
                </a:gridCol>
              </a:tblGrid>
              <a:tr h="444500">
                <a:tc>
                  <a:txBody>
                    <a:bodyPr/>
                    <a:lstStyle/>
                    <a:p>
                      <a:pPr algn="l" rtl="0" fontAlgn="ctr">
                        <a:buNone/>
                      </a:pPr>
                      <a:r>
                        <a:rPr lang="en-US" sz="1400" b="1" u="none" strike="noStrike" dirty="0">
                          <a:solidFill>
                            <a:srgbClr val="000000"/>
                          </a:solidFill>
                          <a:effectLst/>
                        </a:rPr>
                        <a:t> </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buNone/>
                      </a:pPr>
                      <a:r>
                        <a:rPr lang="en-US" sz="1400" b="1" u="none" strike="noStrike" dirty="0">
                          <a:solidFill>
                            <a:srgbClr val="000000"/>
                          </a:solidFill>
                          <a:effectLst/>
                        </a:rPr>
                        <a:t>2020</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buNone/>
                      </a:pPr>
                      <a:r>
                        <a:rPr lang="en-US" sz="1400" b="1" u="none" strike="noStrike" dirty="0">
                          <a:solidFill>
                            <a:srgbClr val="000000"/>
                          </a:solidFill>
                          <a:effectLst/>
                        </a:rPr>
                        <a:t>2021</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u="none" strike="noStrike">
                          <a:solidFill>
                            <a:srgbClr val="000000"/>
                          </a:solidFill>
                          <a:effectLst/>
                        </a:rPr>
                        <a:t>2022</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2023</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2024</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dirty="0">
                          <a:solidFill>
                            <a:srgbClr val="000000"/>
                          </a:solidFill>
                          <a:effectLst/>
                        </a:rPr>
                        <a:t>2025</a:t>
                      </a:r>
                      <a:endParaRPr lang="en-US" sz="1400" b="1"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4048284472"/>
                  </a:ext>
                </a:extLst>
              </a:tr>
              <a:tr h="444500">
                <a:tc>
                  <a:txBody>
                    <a:bodyPr/>
                    <a:lstStyle/>
                    <a:p>
                      <a:pPr algn="ctr" rtl="0" fontAlgn="ctr">
                        <a:buNone/>
                      </a:pPr>
                      <a:r>
                        <a:rPr lang="en-US" sz="1400" b="1" u="none" strike="noStrike" dirty="0">
                          <a:solidFill>
                            <a:srgbClr val="000000"/>
                          </a:solidFill>
                          <a:effectLst/>
                        </a:rPr>
                        <a:t>1st Quarter</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r" rtl="0" fontAlgn="ctr">
                        <a:buNone/>
                      </a:pPr>
                      <a:r>
                        <a:rPr lang="en-US" sz="1400" b="0" u="none" strike="noStrike" dirty="0">
                          <a:solidFill>
                            <a:srgbClr val="000000"/>
                          </a:solidFill>
                          <a:effectLst/>
                        </a:rPr>
                        <a:t>8,268.93</a:t>
                      </a:r>
                      <a:endParaRPr lang="en-US" sz="1400" b="0"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dirty="0">
                          <a:solidFill>
                            <a:srgbClr val="000000"/>
                          </a:solidFill>
                          <a:effectLst/>
                        </a:rPr>
                        <a:t>3,765.81</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6,138.50</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5,727.79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7,355.92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5,679.26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735746184"/>
                  </a:ext>
                </a:extLst>
              </a:tr>
              <a:tr h="444500">
                <a:tc>
                  <a:txBody>
                    <a:bodyPr/>
                    <a:lstStyle/>
                    <a:p>
                      <a:pPr algn="ctr" rtl="0" fontAlgn="ctr">
                        <a:buNone/>
                      </a:pPr>
                      <a:r>
                        <a:rPr lang="en-US" sz="1400" b="1" u="none" strike="noStrike">
                          <a:solidFill>
                            <a:srgbClr val="000000"/>
                          </a:solidFill>
                          <a:effectLst/>
                        </a:rPr>
                        <a:t>2nd Quarter</a:t>
                      </a:r>
                      <a:endParaRPr lang="en-US" sz="1400" b="1" i="0" u="none" strike="noStrike">
                        <a:solidFill>
                          <a:srgbClr val="000000"/>
                        </a:solidFill>
                        <a:effectLst/>
                        <a:latin typeface="Century Gothic" panose="020B0502020202020204" pitchFamily="34" charset="0"/>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a:solidFill>
                            <a:srgbClr val="000000"/>
                          </a:solidFill>
                          <a:effectLst/>
                        </a:rPr>
                        <a:t>2,116.53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4,971.27</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7,451.95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5,826.13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7,152.26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6,583.16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479671007"/>
                  </a:ext>
                </a:extLst>
              </a:tr>
              <a:tr h="444500">
                <a:tc>
                  <a:txBody>
                    <a:bodyPr/>
                    <a:lstStyle/>
                    <a:p>
                      <a:pPr algn="ctr" rtl="0" fontAlgn="ctr">
                        <a:buNone/>
                      </a:pPr>
                      <a:r>
                        <a:rPr lang="en-US" sz="1400" b="1" u="none" strike="noStrike">
                          <a:solidFill>
                            <a:srgbClr val="000000"/>
                          </a:solidFill>
                          <a:effectLst/>
                        </a:rPr>
                        <a:t>3rd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2,523.25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6,979.10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5,300.03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7,052.71</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6,971.15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931856049"/>
                  </a:ext>
                </a:extLst>
              </a:tr>
              <a:tr h="444500">
                <a:tc>
                  <a:txBody>
                    <a:bodyPr/>
                    <a:lstStyle/>
                    <a:p>
                      <a:pPr algn="ctr" rtl="0" fontAlgn="ctr">
                        <a:buNone/>
                      </a:pPr>
                      <a:r>
                        <a:rPr lang="en-US" sz="1400" b="1" u="none" strike="noStrike">
                          <a:solidFill>
                            <a:srgbClr val="000000"/>
                          </a:solidFill>
                          <a:effectLst/>
                        </a:rPr>
                        <a:t>4th Quarter</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3,809.29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7,279.39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5,981.29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6,637.10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6,045.90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 </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639467972"/>
                  </a:ext>
                </a:extLst>
              </a:tr>
              <a:tr h="444500">
                <a:tc>
                  <a:txBody>
                    <a:bodyPr/>
                    <a:lstStyle/>
                    <a:p>
                      <a:pPr algn="ctr" rtl="0" fontAlgn="ctr">
                        <a:buNone/>
                      </a:pPr>
                      <a:r>
                        <a:rPr lang="en-US" sz="1400" b="1" u="none" strike="noStrike" dirty="0">
                          <a:solidFill>
                            <a:srgbClr val="FF0000"/>
                          </a:solidFill>
                          <a:effectLst/>
                        </a:rPr>
                        <a:t>TOTAL (Q2)</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16,718.00</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22,995.57</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24,871.77</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25,243.73</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27,525.23</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12,262.42</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3226741251"/>
                  </a:ext>
                </a:extLst>
              </a:tr>
            </a:tbl>
          </a:graphicData>
        </a:graphic>
      </p:graphicFrame>
      <p:graphicFrame>
        <p:nvGraphicFramePr>
          <p:cNvPr id="5" name="Chart 4">
            <a:extLst>
              <a:ext uri="{FF2B5EF4-FFF2-40B4-BE49-F238E27FC236}">
                <a16:creationId xmlns:a16="http://schemas.microsoft.com/office/drawing/2014/main" id="{4EB94922-3249-9E2D-DB3F-5EA2A456D7C4}"/>
              </a:ext>
            </a:extLst>
          </p:cNvPr>
          <p:cNvGraphicFramePr>
            <a:graphicFrameLocks/>
          </p:cNvGraphicFramePr>
          <p:nvPr>
            <p:extLst>
              <p:ext uri="{D42A27DB-BD31-4B8C-83A1-F6EECF244321}">
                <p14:modId xmlns:p14="http://schemas.microsoft.com/office/powerpoint/2010/main" val="1239259675"/>
              </p:ext>
            </p:extLst>
          </p:nvPr>
        </p:nvGraphicFramePr>
        <p:xfrm>
          <a:off x="504824" y="503237"/>
          <a:ext cx="9070974"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132012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6A0F9BB-3D44-6787-EE2F-E7D0D46A5DEA}"/>
              </a:ext>
            </a:extLst>
          </p:cNvPr>
          <p:cNvSpPr>
            <a:spLocks noGrp="1" noChangeArrowheads="1"/>
          </p:cNvSpPr>
          <p:nvPr>
            <p:ph type="title"/>
          </p:nvPr>
        </p:nvSpPr>
        <p:spPr>
          <a:xfrm>
            <a:off x="0" y="0"/>
            <a:ext cx="10080625" cy="731837"/>
          </a:xfrm>
        </p:spPr>
        <p:txBody>
          <a:bodyPr>
            <a:noAutofit/>
          </a:bodyPr>
          <a:lstStyle/>
          <a:p>
            <a:pPr algn="ct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2300" b="1" cap="none" dirty="0">
                <a:latin typeface="Arial" panose="020B0604020202020204" pitchFamily="34" charset="0"/>
                <a:cs typeface="Arial" panose="020B0604020202020204" pitchFamily="34" charset="0"/>
              </a:rPr>
              <a:t>Air Freight Throughput (Exports, Imports &amp; UL-Transshipments) </a:t>
            </a:r>
            <a:br>
              <a:rPr lang="en-US" altLang="en-US" sz="2300" b="1" cap="none" dirty="0">
                <a:latin typeface="Arial" panose="020B0604020202020204" pitchFamily="34" charset="0"/>
                <a:cs typeface="Arial" panose="020B0604020202020204" pitchFamily="34" charset="0"/>
              </a:rPr>
            </a:br>
            <a:r>
              <a:rPr lang="en-US" altLang="en-US" sz="2300" b="1" cap="none" dirty="0">
                <a:latin typeface="Arial" panose="020B0604020202020204" pitchFamily="34" charset="0"/>
                <a:cs typeface="Arial" panose="020B0604020202020204" pitchFamily="34" charset="0"/>
              </a:rPr>
              <a:t>in Ton’s Yearly</a:t>
            </a:r>
            <a:endParaRPr lang="en-US" altLang="en-US" sz="2300" b="1"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773F3A67-8A0D-9FDB-898D-06E293E6BF57}"/>
              </a:ext>
            </a:extLst>
          </p:cNvPr>
          <p:cNvSpPr>
            <a:spLocks noChangeArrowheads="1"/>
          </p:cNvSpPr>
          <p:nvPr/>
        </p:nvSpPr>
        <p:spPr bwMode="auto">
          <a:xfrm>
            <a:off x="-1" y="6599236"/>
            <a:ext cx="10080625" cy="960439"/>
          </a:xfrm>
          <a:prstGeom prst="rect">
            <a:avLst/>
          </a:prstGeom>
          <a:noFill/>
          <a:ln w="9525" algn="ctr">
            <a:noFill/>
            <a:round/>
            <a:headEnd/>
            <a:tailEnd/>
          </a:ln>
        </p:spPr>
        <p:txBody>
          <a:bodyPr/>
          <a:lstStyle/>
          <a:p>
            <a:pPr marL="171450" indent="-171450">
              <a:buFont typeface="Arial" panose="020B0604020202020204" pitchFamily="34" charset="0"/>
              <a:buChar char="•"/>
            </a:pPr>
            <a:r>
              <a:rPr lang="en-US" altLang="en-US" sz="1600" b="1" dirty="0"/>
              <a:t>Data shown for the years from 2020 to 2025 Q2.</a:t>
            </a:r>
          </a:p>
        </p:txBody>
      </p:sp>
      <p:graphicFrame>
        <p:nvGraphicFramePr>
          <p:cNvPr id="8" name="Table 7">
            <a:extLst>
              <a:ext uri="{FF2B5EF4-FFF2-40B4-BE49-F238E27FC236}">
                <a16:creationId xmlns:a16="http://schemas.microsoft.com/office/drawing/2014/main" id="{127A365A-330A-EE47-C51D-A94774EFA141}"/>
              </a:ext>
            </a:extLst>
          </p:cNvPr>
          <p:cNvGraphicFramePr>
            <a:graphicFrameLocks noGrp="1"/>
          </p:cNvGraphicFramePr>
          <p:nvPr>
            <p:extLst>
              <p:ext uri="{D42A27DB-BD31-4B8C-83A1-F6EECF244321}">
                <p14:modId xmlns:p14="http://schemas.microsoft.com/office/powerpoint/2010/main" val="2019035324"/>
              </p:ext>
            </p:extLst>
          </p:nvPr>
        </p:nvGraphicFramePr>
        <p:xfrm>
          <a:off x="468312" y="4000818"/>
          <a:ext cx="9144000" cy="2580089"/>
        </p:xfrm>
        <a:graphic>
          <a:graphicData uri="http://schemas.openxmlformats.org/drawingml/2006/table">
            <a:tbl>
              <a:tblPr>
                <a:tableStyleId>{D7AC3CCA-C797-4891-BE02-D94E43425B78}</a:tableStyleId>
              </a:tblPr>
              <a:tblGrid>
                <a:gridCol w="1804538">
                  <a:extLst>
                    <a:ext uri="{9D8B030D-6E8A-4147-A177-3AD203B41FA5}">
                      <a16:colId xmlns:a16="http://schemas.microsoft.com/office/drawing/2014/main" val="3084278355"/>
                    </a:ext>
                  </a:extLst>
                </a:gridCol>
                <a:gridCol w="1364776">
                  <a:extLst>
                    <a:ext uri="{9D8B030D-6E8A-4147-A177-3AD203B41FA5}">
                      <a16:colId xmlns:a16="http://schemas.microsoft.com/office/drawing/2014/main" val="152540724"/>
                    </a:ext>
                  </a:extLst>
                </a:gridCol>
                <a:gridCol w="1971344">
                  <a:extLst>
                    <a:ext uri="{9D8B030D-6E8A-4147-A177-3AD203B41FA5}">
                      <a16:colId xmlns:a16="http://schemas.microsoft.com/office/drawing/2014/main" val="2203642278"/>
                    </a:ext>
                  </a:extLst>
                </a:gridCol>
                <a:gridCol w="2395939">
                  <a:extLst>
                    <a:ext uri="{9D8B030D-6E8A-4147-A177-3AD203B41FA5}">
                      <a16:colId xmlns:a16="http://schemas.microsoft.com/office/drawing/2014/main" val="862644677"/>
                    </a:ext>
                  </a:extLst>
                </a:gridCol>
                <a:gridCol w="1607403">
                  <a:extLst>
                    <a:ext uri="{9D8B030D-6E8A-4147-A177-3AD203B41FA5}">
                      <a16:colId xmlns:a16="http://schemas.microsoft.com/office/drawing/2014/main" val="214494404"/>
                    </a:ext>
                  </a:extLst>
                </a:gridCol>
              </a:tblGrid>
              <a:tr h="339485">
                <a:tc>
                  <a:txBody>
                    <a:bodyPr/>
                    <a:lstStyle/>
                    <a:p>
                      <a:pPr algn="l" rtl="0" fontAlgn="ctr">
                        <a:buNone/>
                      </a:pPr>
                      <a:r>
                        <a:rPr lang="en-US" sz="1100" b="1" u="none" strike="noStrike" dirty="0">
                          <a:solidFill>
                            <a:srgbClr val="000000"/>
                          </a:solidFill>
                          <a:effectLst/>
                        </a:rPr>
                        <a:t> </a:t>
                      </a:r>
                      <a:endParaRPr lang="en-US" sz="1100" b="1" i="0" u="none" strike="noStrike" dirty="0">
                        <a:solidFill>
                          <a:srgbClr val="000000"/>
                        </a:solidFill>
                        <a:effectLst/>
                        <a:latin typeface="Century Gothic" panose="020B0502020202020204" pitchFamily="34" charset="0"/>
                      </a:endParaRPr>
                    </a:p>
                  </a:txBody>
                  <a:tcPr marL="7620" marR="7620" marT="762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buNone/>
                      </a:pPr>
                      <a:r>
                        <a:rPr lang="en-US" sz="1400" b="1" u="none" strike="noStrike" dirty="0">
                          <a:solidFill>
                            <a:srgbClr val="000000"/>
                          </a:solidFill>
                          <a:effectLst/>
                        </a:rPr>
                        <a:t>UPLIFT (Tons) </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rtl="0" fontAlgn="ctr">
                        <a:buNone/>
                      </a:pPr>
                      <a:r>
                        <a:rPr lang="en-US" sz="1400" b="1" u="none" strike="noStrike" dirty="0">
                          <a:solidFill>
                            <a:srgbClr val="000000"/>
                          </a:solidFill>
                          <a:effectLst/>
                        </a:rPr>
                        <a:t>DISCHARGE (Tons)</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u="none" strike="noStrike">
                          <a:solidFill>
                            <a:srgbClr val="000000"/>
                          </a:solidFill>
                          <a:effectLst/>
                        </a:rPr>
                        <a:t>TRANSSHIPMENT (Tons) </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TTL (Tons) </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738917644"/>
                  </a:ext>
                </a:extLst>
              </a:tr>
              <a:tr h="373434">
                <a:tc>
                  <a:txBody>
                    <a:bodyPr/>
                    <a:lstStyle/>
                    <a:p>
                      <a:pPr algn="ctr" rtl="0" fontAlgn="ctr">
                        <a:buNone/>
                      </a:pPr>
                      <a:r>
                        <a:rPr lang="en-US" sz="1600" b="1" u="none" strike="noStrike" dirty="0">
                          <a:solidFill>
                            <a:srgbClr val="000000"/>
                          </a:solidFill>
                          <a:effectLst/>
                        </a:rPr>
                        <a:t>2020</a:t>
                      </a:r>
                      <a:endParaRPr lang="en-US" sz="16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r" rtl="0" fontAlgn="ctr">
                        <a:buNone/>
                      </a:pPr>
                      <a:r>
                        <a:rPr lang="en-US" sz="1400" b="0" u="none" strike="noStrike" dirty="0">
                          <a:solidFill>
                            <a:srgbClr val="000000"/>
                          </a:solidFill>
                          <a:effectLst/>
                        </a:rPr>
                        <a:t>96,019.82</a:t>
                      </a:r>
                      <a:endParaRPr lang="en-US" sz="1400" b="0"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a:solidFill>
                            <a:srgbClr val="000000"/>
                          </a:solidFill>
                          <a:effectLst/>
                        </a:rPr>
                        <a:t>35,574.52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16,717.21</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148,311.55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70148117"/>
                  </a:ext>
                </a:extLst>
              </a:tr>
              <a:tr h="373434">
                <a:tc>
                  <a:txBody>
                    <a:bodyPr/>
                    <a:lstStyle/>
                    <a:p>
                      <a:pPr algn="ctr" rtl="0" fontAlgn="ctr">
                        <a:buNone/>
                      </a:pPr>
                      <a:r>
                        <a:rPr lang="en-US" sz="1600" b="1" u="none" strike="noStrike">
                          <a:solidFill>
                            <a:srgbClr val="000000"/>
                          </a:solidFill>
                          <a:effectLst/>
                        </a:rPr>
                        <a:t>2021</a:t>
                      </a:r>
                      <a:endParaRPr lang="en-US" sz="1600" b="1" i="0" u="none" strike="noStrike">
                        <a:solidFill>
                          <a:srgbClr val="000000"/>
                        </a:solidFill>
                        <a:effectLst/>
                        <a:latin typeface="Century Gothic" panose="020B0502020202020204" pitchFamily="34" charset="0"/>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dirty="0">
                          <a:solidFill>
                            <a:srgbClr val="000000"/>
                          </a:solidFill>
                          <a:effectLst/>
                        </a:rPr>
                        <a:t>124,108.95</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47,992.19</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22,995.58</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195,096.72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152110194"/>
                  </a:ext>
                </a:extLst>
              </a:tr>
              <a:tr h="373434">
                <a:tc>
                  <a:txBody>
                    <a:bodyPr/>
                    <a:lstStyle/>
                    <a:p>
                      <a:pPr algn="ctr" rtl="0" fontAlgn="ctr">
                        <a:buNone/>
                      </a:pPr>
                      <a:r>
                        <a:rPr lang="en-US" sz="1600" b="1" u="none" strike="noStrike">
                          <a:solidFill>
                            <a:srgbClr val="000000"/>
                          </a:solidFill>
                          <a:effectLst/>
                        </a:rPr>
                        <a:t>2022</a:t>
                      </a:r>
                      <a:endParaRPr lang="en-US" sz="16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108,068.53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38,054.26</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24,871.77</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170,994.56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847770961"/>
                  </a:ext>
                </a:extLst>
              </a:tr>
              <a:tr h="373434">
                <a:tc>
                  <a:txBody>
                    <a:bodyPr/>
                    <a:lstStyle/>
                    <a:p>
                      <a:pPr algn="ctr" rtl="0" fontAlgn="ctr">
                        <a:buNone/>
                      </a:pPr>
                      <a:r>
                        <a:rPr lang="en-US" sz="1600" b="1" u="none" strike="noStrike">
                          <a:solidFill>
                            <a:srgbClr val="000000"/>
                          </a:solidFill>
                          <a:effectLst/>
                        </a:rPr>
                        <a:t>2023</a:t>
                      </a:r>
                      <a:endParaRPr lang="en-US" sz="16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98,785.92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34,896.95</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25,243.73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158,926.60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3244513653"/>
                  </a:ext>
                </a:extLst>
              </a:tr>
              <a:tr h="373434">
                <a:tc>
                  <a:txBody>
                    <a:bodyPr/>
                    <a:lstStyle/>
                    <a:p>
                      <a:pPr algn="ctr" rtl="0" fontAlgn="ctr">
                        <a:buNone/>
                      </a:pPr>
                      <a:r>
                        <a:rPr lang="en-US" sz="1600" b="1" u="none" strike="noStrike">
                          <a:solidFill>
                            <a:srgbClr val="000000"/>
                          </a:solidFill>
                          <a:effectLst/>
                        </a:rPr>
                        <a:t>2024</a:t>
                      </a:r>
                      <a:endParaRPr lang="en-US" sz="16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119,853.22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45,095.67</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27,525.23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192,474.12</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653177639"/>
                  </a:ext>
                </a:extLst>
              </a:tr>
              <a:tr h="373434">
                <a:tc>
                  <a:txBody>
                    <a:bodyPr/>
                    <a:lstStyle/>
                    <a:p>
                      <a:pPr algn="ctr" rtl="0" fontAlgn="ctr">
                        <a:buNone/>
                      </a:pPr>
                      <a:r>
                        <a:rPr lang="en-US" sz="1600" b="1" u="none" strike="noStrike">
                          <a:solidFill>
                            <a:srgbClr val="FF0000"/>
                          </a:solidFill>
                          <a:effectLst/>
                        </a:rPr>
                        <a:t>2025 (Q2)</a:t>
                      </a:r>
                      <a:endParaRPr lang="en-US" sz="16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54,297.11</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22,673.33</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12,262.42</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89,232.86</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3187893651"/>
                  </a:ext>
                </a:extLst>
              </a:tr>
            </a:tbl>
          </a:graphicData>
        </a:graphic>
      </p:graphicFrame>
      <p:graphicFrame>
        <p:nvGraphicFramePr>
          <p:cNvPr id="5" name="Chart 4">
            <a:extLst>
              <a:ext uri="{FF2B5EF4-FFF2-40B4-BE49-F238E27FC236}">
                <a16:creationId xmlns:a16="http://schemas.microsoft.com/office/drawing/2014/main" id="{7E8C1E9A-BF67-3CCA-B75B-A79299F46849}"/>
              </a:ext>
            </a:extLst>
          </p:cNvPr>
          <p:cNvGraphicFramePr>
            <a:graphicFrameLocks/>
          </p:cNvGraphicFramePr>
          <p:nvPr>
            <p:extLst>
              <p:ext uri="{D42A27DB-BD31-4B8C-83A1-F6EECF244321}">
                <p14:modId xmlns:p14="http://schemas.microsoft.com/office/powerpoint/2010/main" val="1423954971"/>
              </p:ext>
            </p:extLst>
          </p:nvPr>
        </p:nvGraphicFramePr>
        <p:xfrm>
          <a:off x="468312" y="731837"/>
          <a:ext cx="9144000"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794497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0"/>
            <a:ext cx="9067800" cy="503237"/>
          </a:xfrm>
        </p:spPr>
        <p:txBody>
          <a:bodyPr>
            <a:normAutofit/>
          </a:bodyPr>
          <a:lstStyle/>
          <a:p>
            <a:pPr algn="ctr" eaLnBrk="1">
              <a:buClrTx/>
              <a:buFontTx/>
              <a:buNone/>
            </a:pPr>
            <a:r>
              <a:rPr lang="en-US" altLang="en-US" sz="2300" b="1" cap="none" dirty="0">
                <a:solidFill>
                  <a:srgbClr val="000000"/>
                </a:solidFill>
                <a:latin typeface="Arial" panose="020B0604020202020204" pitchFamily="34" charset="0"/>
                <a:cs typeface="Arial" panose="020B0604020202020204" pitchFamily="34" charset="0"/>
              </a:rPr>
              <a:t>Total Ocean Exports in TEUs Quarterly</a:t>
            </a:r>
          </a:p>
        </p:txBody>
      </p:sp>
      <p:sp>
        <p:nvSpPr>
          <p:cNvPr id="9" name="Rectangle 4"/>
          <p:cNvSpPr>
            <a:spLocks noChangeArrowheads="1"/>
          </p:cNvSpPr>
          <p:nvPr/>
        </p:nvSpPr>
        <p:spPr bwMode="auto">
          <a:xfrm>
            <a:off x="0" y="6437780"/>
            <a:ext cx="10080625" cy="1121895"/>
          </a:xfrm>
          <a:prstGeom prst="rect">
            <a:avLst/>
          </a:prstGeom>
          <a:noFill/>
          <a:ln w="9525" algn="ctr">
            <a:noFill/>
            <a:round/>
            <a:headEnd/>
            <a:tailEnd/>
          </a:ln>
        </p:spPr>
        <p:txBody>
          <a:bodyPr/>
          <a:lstStyle/>
          <a:p>
            <a:pPr marL="171450" indent="-171450">
              <a:buFont typeface="Arial" panose="020B0604020202020204" pitchFamily="34" charset="0"/>
              <a:buChar char="•"/>
            </a:pPr>
            <a:r>
              <a:rPr lang="en-US" altLang="en-US" sz="1600" b="1" dirty="0"/>
              <a:t>Compared to Q2 of 2024, Q2 of 2025 ocean export increased by 4.56%.</a:t>
            </a:r>
          </a:p>
          <a:p>
            <a:pPr marL="171450" indent="-171450">
              <a:buFont typeface="Arial" panose="020B0604020202020204" pitchFamily="34" charset="0"/>
              <a:buChar char="•"/>
            </a:pPr>
            <a:r>
              <a:rPr lang="en-US" altLang="en-US" sz="1600" b="1" dirty="0"/>
              <a:t>But compared to Q1 of 2025 there is drawback on sea export. Which is a 1.67%.</a:t>
            </a:r>
          </a:p>
        </p:txBody>
      </p:sp>
      <p:graphicFrame>
        <p:nvGraphicFramePr>
          <p:cNvPr id="4" name="Table 3">
            <a:extLst>
              <a:ext uri="{FF2B5EF4-FFF2-40B4-BE49-F238E27FC236}">
                <a16:creationId xmlns:a16="http://schemas.microsoft.com/office/drawing/2014/main" id="{6CD7911C-DA17-F8DC-0845-35912DFF367F}"/>
              </a:ext>
            </a:extLst>
          </p:cNvPr>
          <p:cNvGraphicFramePr>
            <a:graphicFrameLocks noGrp="1"/>
          </p:cNvGraphicFramePr>
          <p:nvPr>
            <p:extLst>
              <p:ext uri="{D42A27DB-BD31-4B8C-83A1-F6EECF244321}">
                <p14:modId xmlns:p14="http://schemas.microsoft.com/office/powerpoint/2010/main" val="2846643606"/>
              </p:ext>
            </p:extLst>
          </p:nvPr>
        </p:nvGraphicFramePr>
        <p:xfrm>
          <a:off x="468312" y="3856037"/>
          <a:ext cx="9143995" cy="2581740"/>
        </p:xfrm>
        <a:graphic>
          <a:graphicData uri="http://schemas.openxmlformats.org/drawingml/2006/table">
            <a:tbl>
              <a:tblPr>
                <a:tableStyleId>{D7AC3CCA-C797-4891-BE02-D94E43425B78}</a:tableStyleId>
              </a:tblPr>
              <a:tblGrid>
                <a:gridCol w="1075765">
                  <a:extLst>
                    <a:ext uri="{9D8B030D-6E8A-4147-A177-3AD203B41FA5}">
                      <a16:colId xmlns:a16="http://schemas.microsoft.com/office/drawing/2014/main" val="1793223017"/>
                    </a:ext>
                  </a:extLst>
                </a:gridCol>
                <a:gridCol w="806823">
                  <a:extLst>
                    <a:ext uri="{9D8B030D-6E8A-4147-A177-3AD203B41FA5}">
                      <a16:colId xmlns:a16="http://schemas.microsoft.com/office/drawing/2014/main" val="1067406462"/>
                    </a:ext>
                  </a:extLst>
                </a:gridCol>
                <a:gridCol w="806823">
                  <a:extLst>
                    <a:ext uri="{9D8B030D-6E8A-4147-A177-3AD203B41FA5}">
                      <a16:colId xmlns:a16="http://schemas.microsoft.com/office/drawing/2014/main" val="1839473440"/>
                    </a:ext>
                  </a:extLst>
                </a:gridCol>
                <a:gridCol w="806823">
                  <a:extLst>
                    <a:ext uri="{9D8B030D-6E8A-4147-A177-3AD203B41FA5}">
                      <a16:colId xmlns:a16="http://schemas.microsoft.com/office/drawing/2014/main" val="2826338669"/>
                    </a:ext>
                  </a:extLst>
                </a:gridCol>
                <a:gridCol w="806823">
                  <a:extLst>
                    <a:ext uri="{9D8B030D-6E8A-4147-A177-3AD203B41FA5}">
                      <a16:colId xmlns:a16="http://schemas.microsoft.com/office/drawing/2014/main" val="1765476831"/>
                    </a:ext>
                  </a:extLst>
                </a:gridCol>
                <a:gridCol w="806823">
                  <a:extLst>
                    <a:ext uri="{9D8B030D-6E8A-4147-A177-3AD203B41FA5}">
                      <a16:colId xmlns:a16="http://schemas.microsoft.com/office/drawing/2014/main" val="1889954198"/>
                    </a:ext>
                  </a:extLst>
                </a:gridCol>
                <a:gridCol w="806823">
                  <a:extLst>
                    <a:ext uri="{9D8B030D-6E8A-4147-A177-3AD203B41FA5}">
                      <a16:colId xmlns:a16="http://schemas.microsoft.com/office/drawing/2014/main" val="2239277913"/>
                    </a:ext>
                  </a:extLst>
                </a:gridCol>
                <a:gridCol w="806823">
                  <a:extLst>
                    <a:ext uri="{9D8B030D-6E8A-4147-A177-3AD203B41FA5}">
                      <a16:colId xmlns:a16="http://schemas.microsoft.com/office/drawing/2014/main" val="3779778728"/>
                    </a:ext>
                  </a:extLst>
                </a:gridCol>
                <a:gridCol w="806823">
                  <a:extLst>
                    <a:ext uri="{9D8B030D-6E8A-4147-A177-3AD203B41FA5}">
                      <a16:colId xmlns:a16="http://schemas.microsoft.com/office/drawing/2014/main" val="1371145198"/>
                    </a:ext>
                  </a:extLst>
                </a:gridCol>
                <a:gridCol w="806823">
                  <a:extLst>
                    <a:ext uri="{9D8B030D-6E8A-4147-A177-3AD203B41FA5}">
                      <a16:colId xmlns:a16="http://schemas.microsoft.com/office/drawing/2014/main" val="1344338124"/>
                    </a:ext>
                  </a:extLst>
                </a:gridCol>
                <a:gridCol w="806823">
                  <a:extLst>
                    <a:ext uri="{9D8B030D-6E8A-4147-A177-3AD203B41FA5}">
                      <a16:colId xmlns:a16="http://schemas.microsoft.com/office/drawing/2014/main" val="1287917577"/>
                    </a:ext>
                  </a:extLst>
                </a:gridCol>
              </a:tblGrid>
              <a:tr h="368820">
                <a:tc rowSpan="2">
                  <a:txBody>
                    <a:bodyPr/>
                    <a:lstStyle/>
                    <a:p>
                      <a:pPr algn="l" fontAlgn="b">
                        <a:buNone/>
                      </a:pPr>
                      <a:r>
                        <a:rPr lang="en-US" sz="1400" b="0" u="none" strike="noStrike" dirty="0">
                          <a:solidFill>
                            <a:srgbClr val="000000"/>
                          </a:solidFill>
                          <a:effectLst/>
                        </a:rPr>
                        <a:t> </a:t>
                      </a:r>
                      <a:endParaRPr lang="en-US" sz="1400" b="0" i="0" u="none" strike="noStrike" dirty="0">
                        <a:solidFill>
                          <a:srgbClr val="000000"/>
                        </a:solidFill>
                        <a:effectLst/>
                        <a:latin typeface="Arial" panose="020B0604020202020204" pitchFamily="34" charset="0"/>
                      </a:endParaRP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rtl="0" fontAlgn="ctr">
                        <a:buNone/>
                      </a:pPr>
                      <a:r>
                        <a:rPr lang="en-US" sz="1400" b="1" u="none" strike="noStrike" dirty="0">
                          <a:solidFill>
                            <a:srgbClr val="000000"/>
                          </a:solidFill>
                          <a:effectLst/>
                        </a:rPr>
                        <a:t>2021</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hMerge="1">
                  <a:txBody>
                    <a:bodyPr/>
                    <a:lstStyle/>
                    <a:p>
                      <a:endParaRPr lang="en-US"/>
                    </a:p>
                  </a:txBody>
                  <a:tcPr/>
                </a:tc>
                <a:tc gridSpan="2">
                  <a:txBody>
                    <a:bodyPr/>
                    <a:lstStyle/>
                    <a:p>
                      <a:pPr algn="ctr" rtl="0" fontAlgn="ctr">
                        <a:buNone/>
                      </a:pPr>
                      <a:r>
                        <a:rPr lang="en-US" sz="1400" b="1" u="none" strike="noStrike">
                          <a:solidFill>
                            <a:srgbClr val="000000"/>
                          </a:solidFill>
                          <a:effectLst/>
                        </a:rPr>
                        <a:t>2022</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tc>
                <a:tc gridSpan="2">
                  <a:txBody>
                    <a:bodyPr/>
                    <a:lstStyle/>
                    <a:p>
                      <a:pPr algn="ctr" rtl="0" fontAlgn="ctr">
                        <a:buNone/>
                      </a:pPr>
                      <a:r>
                        <a:rPr lang="en-US" sz="1400" b="1" u="none" strike="noStrike">
                          <a:solidFill>
                            <a:srgbClr val="000000"/>
                          </a:solidFill>
                          <a:effectLst/>
                        </a:rPr>
                        <a:t>2023</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tc>
                <a:tc gridSpan="2">
                  <a:txBody>
                    <a:bodyPr/>
                    <a:lstStyle/>
                    <a:p>
                      <a:pPr algn="ctr" rtl="0" fontAlgn="ctr">
                        <a:buNone/>
                      </a:pPr>
                      <a:r>
                        <a:rPr lang="en-US" sz="1400" b="1" u="none" strike="noStrike">
                          <a:solidFill>
                            <a:srgbClr val="000000"/>
                          </a:solidFill>
                          <a:effectLst/>
                        </a:rPr>
                        <a:t>2024</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tc>
                <a:tc gridSpan="2">
                  <a:txBody>
                    <a:bodyPr/>
                    <a:lstStyle/>
                    <a:p>
                      <a:pPr algn="ctr" rtl="0" fontAlgn="ctr">
                        <a:buNone/>
                      </a:pPr>
                      <a:r>
                        <a:rPr lang="en-US" sz="1400" b="1" u="none" strike="noStrike">
                          <a:solidFill>
                            <a:srgbClr val="000000"/>
                          </a:solidFill>
                          <a:effectLst/>
                        </a:rPr>
                        <a:t>2025</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hMerge="1">
                  <a:txBody>
                    <a:bodyPr/>
                    <a:lstStyle/>
                    <a:p>
                      <a:endParaRPr lang="en-US"/>
                    </a:p>
                  </a:txBody>
                  <a:tcPr/>
                </a:tc>
                <a:extLst>
                  <a:ext uri="{0D108BD9-81ED-4DB2-BD59-A6C34878D82A}">
                    <a16:rowId xmlns:a16="http://schemas.microsoft.com/office/drawing/2014/main" val="237846945"/>
                  </a:ext>
                </a:extLst>
              </a:tr>
              <a:tr h="368820">
                <a:tc vMerge="1">
                  <a:txBody>
                    <a:bodyPr/>
                    <a:lstStyle/>
                    <a:p>
                      <a:endParaRPr lang="en-US"/>
                    </a:p>
                  </a:txBody>
                  <a:tcPr/>
                </a:tc>
                <a:tc>
                  <a:txBody>
                    <a:bodyPr/>
                    <a:lstStyle/>
                    <a:p>
                      <a:pPr algn="ctr" rtl="0" fontAlgn="ctr">
                        <a:buNone/>
                      </a:pPr>
                      <a:r>
                        <a:rPr lang="en-US" sz="1400" b="1" u="none" strike="noStrike" dirty="0">
                          <a:solidFill>
                            <a:srgbClr val="000000"/>
                          </a:solidFill>
                          <a:effectLst/>
                        </a:rPr>
                        <a:t>Laden</a:t>
                      </a:r>
                      <a:endParaRPr lang="en-US" sz="1400" b="1" i="0" u="none" strike="noStrike" dirty="0">
                        <a:solidFill>
                          <a:srgbClr val="000000"/>
                        </a:solidFill>
                        <a:effectLst/>
                        <a:latin typeface="Century Gothic" panose="020B0502020202020204" pitchFamily="34" charset="0"/>
                      </a:endParaRPr>
                    </a:p>
                  </a:txBody>
                  <a:tcPr marL="7620" marR="7620" marT="7620" marB="0" anchor="ctr">
                    <a:lnL w="12700" cap="flat" cmpd="sng" algn="ctr">
                      <a:solidFill>
                        <a:schemeClr val="tx1"/>
                      </a:solidFill>
                      <a:prstDash val="solid"/>
                      <a:round/>
                      <a:headEnd type="none" w="med" len="med"/>
                      <a:tailEnd type="none" w="med" len="med"/>
                    </a:lnL>
                    <a:solidFill>
                      <a:schemeClr val="bg1">
                        <a:lumMod val="75000"/>
                      </a:schemeClr>
                    </a:solidFill>
                  </a:tcPr>
                </a:tc>
                <a:tc>
                  <a:txBody>
                    <a:bodyPr/>
                    <a:lstStyle/>
                    <a:p>
                      <a:pPr algn="ctr" rtl="0" fontAlgn="ctr">
                        <a:buNone/>
                      </a:pPr>
                      <a:r>
                        <a:rPr lang="en-US" sz="1400" b="1" u="none" strike="noStrike" dirty="0">
                          <a:solidFill>
                            <a:srgbClr val="000000"/>
                          </a:solidFill>
                          <a:effectLst/>
                        </a:rPr>
                        <a:t>Empty</a:t>
                      </a:r>
                      <a:endParaRPr lang="en-US" sz="1400" b="1"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Laden</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ctr" rtl="0" fontAlgn="ctr">
                        <a:buNone/>
                      </a:pPr>
                      <a:r>
                        <a:rPr lang="en-US" sz="1400" b="1" u="none" strike="noStrike">
                          <a:solidFill>
                            <a:srgbClr val="000000"/>
                          </a:solidFill>
                          <a:effectLst/>
                        </a:rPr>
                        <a:t>Empty</a:t>
                      </a:r>
                      <a:endParaRPr lang="en-US" sz="1400" b="1"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55637291"/>
                  </a:ext>
                </a:extLst>
              </a:tr>
              <a:tr h="368820">
                <a:tc>
                  <a:txBody>
                    <a:bodyPr/>
                    <a:lstStyle/>
                    <a:p>
                      <a:pPr algn="ctr" rtl="0" fontAlgn="ctr">
                        <a:buNone/>
                      </a:pPr>
                      <a:r>
                        <a:rPr lang="en-US" sz="1400" b="1" u="none" strike="noStrike" dirty="0">
                          <a:solidFill>
                            <a:srgbClr val="000000"/>
                          </a:solidFill>
                          <a:effectLst/>
                        </a:rPr>
                        <a:t>1st Quarter</a:t>
                      </a:r>
                      <a:endParaRPr lang="en-US" sz="1400" b="1" i="0" u="none" strike="noStrike" dirty="0">
                        <a:solidFill>
                          <a:srgbClr val="000000"/>
                        </a:solidFill>
                        <a:effectLst/>
                        <a:latin typeface="Century Gothic" panose="020B0502020202020204" pitchFamily="34" charset="0"/>
                      </a:endParaRPr>
                    </a:p>
                  </a:txBody>
                  <a:tcPr marL="7620" marR="7620" marT="7620"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r" rtl="0" fontAlgn="ctr">
                        <a:buNone/>
                      </a:pPr>
                      <a:r>
                        <a:rPr lang="en-US" sz="1400" b="0" u="none" strike="noStrike" dirty="0">
                          <a:solidFill>
                            <a:srgbClr val="000000"/>
                          </a:solidFill>
                          <a:effectLst/>
                        </a:rPr>
                        <a:t>82,132</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75,953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79,059</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80,554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65,424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47,247</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76,446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59,134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74,461</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91,543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658653565"/>
                  </a:ext>
                </a:extLst>
              </a:tr>
              <a:tr h="368820">
                <a:tc>
                  <a:txBody>
                    <a:bodyPr/>
                    <a:lstStyle/>
                    <a:p>
                      <a:pPr algn="ctr" rtl="0" fontAlgn="ctr">
                        <a:buNone/>
                      </a:pPr>
                      <a:r>
                        <a:rPr lang="en-US" sz="1400" b="1" u="none" strike="noStrike" dirty="0">
                          <a:solidFill>
                            <a:srgbClr val="000000"/>
                          </a:solidFill>
                          <a:effectLst/>
                        </a:rPr>
                        <a:t>2nd Quarter</a:t>
                      </a:r>
                      <a:endParaRPr lang="en-US" sz="1400" b="1"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74,942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74,195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77,751</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55,535</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68,502</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44,704</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70,028</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60,375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73,219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74,765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178332620"/>
                  </a:ext>
                </a:extLst>
              </a:tr>
              <a:tr h="368820">
                <a:tc>
                  <a:txBody>
                    <a:bodyPr/>
                    <a:lstStyle/>
                    <a:p>
                      <a:pPr algn="ctr" rtl="0" fontAlgn="ctr">
                        <a:buNone/>
                      </a:pPr>
                      <a:r>
                        <a:rPr lang="en-US" sz="1400" b="1" u="none" strike="noStrike" dirty="0">
                          <a:solidFill>
                            <a:srgbClr val="000000"/>
                          </a:solidFill>
                          <a:effectLst/>
                        </a:rPr>
                        <a:t>3rd Quarter</a:t>
                      </a:r>
                      <a:endParaRPr lang="en-US" sz="1400" b="1"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80,409</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63,011</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77,143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36,462</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78,140</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52,376</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80,156</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74,505</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4189278483"/>
                  </a:ext>
                </a:extLst>
              </a:tr>
              <a:tr h="368820">
                <a:tc>
                  <a:txBody>
                    <a:bodyPr/>
                    <a:lstStyle/>
                    <a:p>
                      <a:pPr algn="ctr" rtl="0" fontAlgn="ctr">
                        <a:buNone/>
                      </a:pPr>
                      <a:r>
                        <a:rPr lang="en-US" sz="1400" b="1" u="none" strike="noStrike" dirty="0">
                          <a:solidFill>
                            <a:srgbClr val="000000"/>
                          </a:solidFill>
                          <a:effectLst/>
                        </a:rPr>
                        <a:t>4th Quarter</a:t>
                      </a:r>
                      <a:endParaRPr lang="en-US" sz="1400" b="1"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80,623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65,355</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67,494</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47,892</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68,423</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67,138</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73,993</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79,664</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dirty="0">
                          <a:solidFill>
                            <a:srgbClr val="000000"/>
                          </a:solidFill>
                          <a:effectLst/>
                        </a:rPr>
                        <a:t> </a:t>
                      </a:r>
                      <a:endParaRPr lang="en-US" sz="1400" b="0" i="0" u="none" strike="noStrike" dirty="0">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0" u="none" strike="noStrike">
                          <a:solidFill>
                            <a:srgbClr val="000000"/>
                          </a:solidFill>
                          <a:effectLst/>
                        </a:rPr>
                        <a:t> </a:t>
                      </a:r>
                      <a:endParaRPr lang="en-US" sz="1400" b="0" i="0" u="none" strike="noStrike">
                        <a:solidFill>
                          <a:srgbClr val="00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2964874634"/>
                  </a:ext>
                </a:extLst>
              </a:tr>
              <a:tr h="368820">
                <a:tc>
                  <a:txBody>
                    <a:bodyPr/>
                    <a:lstStyle/>
                    <a:p>
                      <a:pPr algn="ctr" rtl="0" fontAlgn="ctr">
                        <a:buNone/>
                      </a:pPr>
                      <a:r>
                        <a:rPr lang="en-US" sz="1400" b="1" u="none" strike="noStrike" dirty="0">
                          <a:solidFill>
                            <a:srgbClr val="FF0000"/>
                          </a:solidFill>
                          <a:effectLst/>
                        </a:rPr>
                        <a:t>Total</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318,106</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278,514</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301,447</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220,443</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280,489</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a:solidFill>
                            <a:srgbClr val="FF0000"/>
                          </a:solidFill>
                          <a:effectLst/>
                        </a:rPr>
                        <a:t>211,465</a:t>
                      </a:r>
                      <a:endParaRPr lang="en-US" sz="1400" b="1" i="0" u="none" strike="noStrike">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300,623</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273,678</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147,680</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tc>
                  <a:txBody>
                    <a:bodyPr/>
                    <a:lstStyle/>
                    <a:p>
                      <a:pPr algn="r" rtl="0" fontAlgn="ctr">
                        <a:buNone/>
                      </a:pPr>
                      <a:r>
                        <a:rPr lang="en-US" sz="1400" b="1" u="none" strike="noStrike" dirty="0">
                          <a:solidFill>
                            <a:srgbClr val="FF0000"/>
                          </a:solidFill>
                          <a:effectLst/>
                        </a:rPr>
                        <a:t>166,308</a:t>
                      </a:r>
                      <a:endParaRPr lang="en-US" sz="1400" b="1" i="0" u="none" strike="noStrike" dirty="0">
                        <a:solidFill>
                          <a:srgbClr val="FF0000"/>
                        </a:solidFill>
                        <a:effectLst/>
                        <a:latin typeface="Century Gothic" panose="020B0502020202020204" pitchFamily="34" charset="0"/>
                      </a:endParaRPr>
                    </a:p>
                  </a:txBody>
                  <a:tcPr marL="7620" marR="7620" marT="7620" marB="0" anchor="ctr">
                    <a:solidFill>
                      <a:schemeClr val="bg1">
                        <a:lumMod val="75000"/>
                      </a:schemeClr>
                    </a:solidFill>
                  </a:tcPr>
                </a:tc>
                <a:extLst>
                  <a:ext uri="{0D108BD9-81ED-4DB2-BD59-A6C34878D82A}">
                    <a16:rowId xmlns:a16="http://schemas.microsoft.com/office/drawing/2014/main" val="4150979724"/>
                  </a:ext>
                </a:extLst>
              </a:tr>
            </a:tbl>
          </a:graphicData>
        </a:graphic>
      </p:graphicFrame>
      <p:graphicFrame>
        <p:nvGraphicFramePr>
          <p:cNvPr id="3" name="Chart 2">
            <a:extLst>
              <a:ext uri="{FF2B5EF4-FFF2-40B4-BE49-F238E27FC236}">
                <a16:creationId xmlns:a16="http://schemas.microsoft.com/office/drawing/2014/main" id="{6E695C1C-534B-AA9E-3653-57A55917F60A}"/>
              </a:ext>
            </a:extLst>
          </p:cNvPr>
          <p:cNvGraphicFramePr>
            <a:graphicFrameLocks/>
          </p:cNvGraphicFramePr>
          <p:nvPr>
            <p:extLst>
              <p:ext uri="{D42A27DB-BD31-4B8C-83A1-F6EECF244321}">
                <p14:modId xmlns:p14="http://schemas.microsoft.com/office/powerpoint/2010/main" val="1633155977"/>
              </p:ext>
            </p:extLst>
          </p:nvPr>
        </p:nvGraphicFramePr>
        <p:xfrm>
          <a:off x="468313" y="503237"/>
          <a:ext cx="9143999"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8200083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16639" y="3508"/>
            <a:ext cx="9067800" cy="499729"/>
          </a:xfrm>
        </p:spPr>
        <p:txBody>
          <a:bodyPr>
            <a:normAutofit/>
          </a:bodyPr>
          <a:lstStyle/>
          <a:p>
            <a:pPr algn="ct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en-US" sz="2300" b="1" cap="none" dirty="0">
                <a:latin typeface="Arial" panose="020B0604020202020204" pitchFamily="34" charset="0"/>
                <a:cs typeface="Arial" panose="020B0604020202020204" pitchFamily="34" charset="0"/>
              </a:rPr>
              <a:t>Total Ocean Exports in TEUs Yearly</a:t>
            </a:r>
          </a:p>
        </p:txBody>
      </p:sp>
      <p:sp>
        <p:nvSpPr>
          <p:cNvPr id="5" name="Rectangle 4"/>
          <p:cNvSpPr>
            <a:spLocks noChangeArrowheads="1"/>
          </p:cNvSpPr>
          <p:nvPr/>
        </p:nvSpPr>
        <p:spPr bwMode="auto">
          <a:xfrm>
            <a:off x="0" y="6678944"/>
            <a:ext cx="10080625" cy="884238"/>
          </a:xfrm>
          <a:prstGeom prst="rect">
            <a:avLst/>
          </a:prstGeom>
          <a:noFill/>
          <a:ln w="9525" algn="ctr">
            <a:noFill/>
            <a:round/>
            <a:headEnd/>
            <a:tailEnd/>
          </a:ln>
        </p:spPr>
        <p:txBody>
          <a:bodyPr/>
          <a:lstStyle/>
          <a:p>
            <a:pPr marL="285750" indent="-285750">
              <a:buFont typeface="Arial" panose="020B0604020202020204" pitchFamily="34" charset="0"/>
              <a:buChar char="•"/>
            </a:pPr>
            <a:r>
              <a:rPr lang="en-US" altLang="en-US" sz="1600" b="1" dirty="0"/>
              <a:t>Above data shown from years from 2021 to 2025 Q2.</a:t>
            </a:r>
          </a:p>
        </p:txBody>
      </p:sp>
      <p:graphicFrame>
        <p:nvGraphicFramePr>
          <p:cNvPr id="4" name="Chart 3">
            <a:extLst>
              <a:ext uri="{FF2B5EF4-FFF2-40B4-BE49-F238E27FC236}">
                <a16:creationId xmlns:a16="http://schemas.microsoft.com/office/drawing/2014/main" id="{88229923-519C-6123-1378-B6285D45108A}"/>
              </a:ext>
            </a:extLst>
          </p:cNvPr>
          <p:cNvGraphicFramePr>
            <a:graphicFrameLocks/>
          </p:cNvGraphicFramePr>
          <p:nvPr>
            <p:extLst>
              <p:ext uri="{D42A27DB-BD31-4B8C-83A1-F6EECF244321}">
                <p14:modId xmlns:p14="http://schemas.microsoft.com/office/powerpoint/2010/main" val="850546704"/>
              </p:ext>
            </p:extLst>
          </p:nvPr>
        </p:nvGraphicFramePr>
        <p:xfrm>
          <a:off x="496186" y="503238"/>
          <a:ext cx="9088253" cy="61757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a:extLst>
              <a:ext uri="{FF2B5EF4-FFF2-40B4-BE49-F238E27FC236}">
                <a16:creationId xmlns:a16="http://schemas.microsoft.com/office/drawing/2014/main" id="{63C12F45-467F-34B9-C7C4-2D3CC75F6DA9}"/>
              </a:ext>
            </a:extLst>
          </p:cNvPr>
          <p:cNvGraphicFramePr>
            <a:graphicFrameLocks/>
          </p:cNvGraphicFramePr>
          <p:nvPr>
            <p:extLst>
              <p:ext uri="{D42A27DB-BD31-4B8C-83A1-F6EECF244321}">
                <p14:modId xmlns:p14="http://schemas.microsoft.com/office/powerpoint/2010/main" val="1488603721"/>
              </p:ext>
            </p:extLst>
          </p:nvPr>
        </p:nvGraphicFramePr>
        <p:xfrm>
          <a:off x="516639" y="1417637"/>
          <a:ext cx="9067800" cy="510540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Metadata/LabelInfo.xml><?xml version="1.0" encoding="utf-8"?>
<clbl:labelList xmlns:clbl="http://schemas.microsoft.com/office/2020/mipLabelMetadata">
  <clbl:label id="{736915f3-2f02-4945-8997-f2963298db46}" enabled="1" method="Standard" siteId="{cd99fef8-1cd3-4a2a-9bdf-15531181d65e}" removed="0"/>
</clbl:labelList>
</file>

<file path=docProps/app.xml><?xml version="1.0" encoding="utf-8"?>
<Properties xmlns="http://schemas.openxmlformats.org/officeDocument/2006/extended-properties" xmlns:vt="http://schemas.openxmlformats.org/officeDocument/2006/docPropsVTypes">
  <Template/>
  <TotalTime>2034</TotalTime>
  <Words>1127</Words>
  <Application>Microsoft Office PowerPoint</Application>
  <PresentationFormat>Custom</PresentationFormat>
  <Paragraphs>630</Paragraphs>
  <Slides>14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Aptos</vt:lpstr>
      <vt:lpstr>Aptos Display</vt:lpstr>
      <vt:lpstr>Arial</vt:lpstr>
      <vt:lpstr>Calibri</vt:lpstr>
      <vt:lpstr>Century Gothic</vt:lpstr>
      <vt:lpstr>Times New Roman</vt:lpstr>
      <vt:lpstr>Wingdings</vt:lpstr>
      <vt:lpstr>Office Theme</vt:lpstr>
      <vt:lpstr>PowerPoint Presentation</vt:lpstr>
      <vt:lpstr>Total Air Exports (In Tons) Month on Month</vt:lpstr>
      <vt:lpstr>PowerPoint Presentation</vt:lpstr>
      <vt:lpstr>PowerPoint Presentation</vt:lpstr>
      <vt:lpstr>PowerPoint Presentation</vt:lpstr>
      <vt:lpstr>PowerPoint Presentation</vt:lpstr>
      <vt:lpstr>Air Freight Throughput (Exports, Imports &amp; UL-Transshipments)  in Ton’s Yearly</vt:lpstr>
      <vt:lpstr>Total Ocean Exports in TEUs Quarterly</vt:lpstr>
      <vt:lpstr>Total Ocean Exports in TEUs Yearly</vt:lpstr>
      <vt:lpstr>Total Ocean imports In TEUs Quarterly</vt:lpstr>
      <vt:lpstr>Total Ocean Imports in TEUs Yearly</vt:lpstr>
      <vt:lpstr>Total Ocean Transshipments in TEUs Month On Month</vt:lpstr>
      <vt:lpstr>Total Ocean Transshipments in TEUs Quarterly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Kevin Jayasinghe</cp:lastModifiedBy>
  <cp:revision>27</cp:revision>
  <dcterms:created xsi:type="dcterms:W3CDTF">2012-10-31T07:56:12Z</dcterms:created>
  <dcterms:modified xsi:type="dcterms:W3CDTF">2025-08-10T06:31:59Z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36915f3-2f02-4945-8997-f2963298db46_Enabled">
    <vt:lpwstr>true</vt:lpwstr>
  </property>
  <property fmtid="{D5CDD505-2E9C-101B-9397-08002B2CF9AE}" pid="3" name="MSIP_Label_736915f3-2f02-4945-8997-f2963298db46_SetDate">
    <vt:lpwstr>2023-07-16T15:15:43Z</vt:lpwstr>
  </property>
  <property fmtid="{D5CDD505-2E9C-101B-9397-08002B2CF9AE}" pid="4" name="MSIP_Label_736915f3-2f02-4945-8997-f2963298db46_Method">
    <vt:lpwstr>Standard</vt:lpwstr>
  </property>
  <property fmtid="{D5CDD505-2E9C-101B-9397-08002B2CF9AE}" pid="5" name="MSIP_Label_736915f3-2f02-4945-8997-f2963298db46_Name">
    <vt:lpwstr>Internal</vt:lpwstr>
  </property>
  <property fmtid="{D5CDD505-2E9C-101B-9397-08002B2CF9AE}" pid="6" name="MSIP_Label_736915f3-2f02-4945-8997-f2963298db46_SiteId">
    <vt:lpwstr>cd99fef8-1cd3-4a2a-9bdf-15531181d65e</vt:lpwstr>
  </property>
  <property fmtid="{D5CDD505-2E9C-101B-9397-08002B2CF9AE}" pid="7" name="MSIP_Label_736915f3-2f02-4945-8997-f2963298db46_ActionId">
    <vt:lpwstr>a7460c97-0f5a-415e-9fcc-68a83d7906ea</vt:lpwstr>
  </property>
  <property fmtid="{D5CDD505-2E9C-101B-9397-08002B2CF9AE}" pid="8" name="MSIP_Label_736915f3-2f02-4945-8997-f2963298db46_ContentBits">
    <vt:lpwstr>1</vt:lpwstr>
  </property>
  <property fmtid="{D5CDD505-2E9C-101B-9397-08002B2CF9AE}" pid="9" name="ClassificationContentMarkingHeaderLocations">
    <vt:lpwstr>Slice:13</vt:lpwstr>
  </property>
  <property fmtid="{D5CDD505-2E9C-101B-9397-08002B2CF9AE}" pid="10" name="ClassificationContentMarkingHeaderText">
    <vt:lpwstr>FOR INTERNAL USE</vt:lpwstr>
  </property>
  <property fmtid="{D5CDD505-2E9C-101B-9397-08002B2CF9AE}" pid="11" name="MSIP_Label_1ecd75f0-2b77-4490-8106-e51f8ef2d641_Enabled">
    <vt:lpwstr>true</vt:lpwstr>
  </property>
  <property fmtid="{D5CDD505-2E9C-101B-9397-08002B2CF9AE}" pid="12" name="MSIP_Label_1ecd75f0-2b77-4490-8106-e51f8ef2d641_SetDate">
    <vt:lpwstr>2025-08-06T17:26:10Z</vt:lpwstr>
  </property>
  <property fmtid="{D5CDD505-2E9C-101B-9397-08002B2CF9AE}" pid="13" name="MSIP_Label_1ecd75f0-2b77-4490-8106-e51f8ef2d641_Method">
    <vt:lpwstr>Standard</vt:lpwstr>
  </property>
  <property fmtid="{D5CDD505-2E9C-101B-9397-08002B2CF9AE}" pid="14" name="MSIP_Label_1ecd75f0-2b77-4490-8106-e51f8ef2d641_Name">
    <vt:lpwstr>PublicGeneral</vt:lpwstr>
  </property>
  <property fmtid="{D5CDD505-2E9C-101B-9397-08002B2CF9AE}" pid="15" name="MSIP_Label_1ecd75f0-2b77-4490-8106-e51f8ef2d641_SiteId">
    <vt:lpwstr>fa1136a2-7a69-46d3-a2b6-b805b15f63fd</vt:lpwstr>
  </property>
  <property fmtid="{D5CDD505-2E9C-101B-9397-08002B2CF9AE}" pid="16" name="MSIP_Label_1ecd75f0-2b77-4490-8106-e51f8ef2d641_ActionId">
    <vt:lpwstr>1d13f5b3-fcbc-46e6-a5dd-4ed5a85e4572</vt:lpwstr>
  </property>
  <property fmtid="{D5CDD505-2E9C-101B-9397-08002B2CF9AE}" pid="17" name="MSIP_Label_1ecd75f0-2b77-4490-8106-e51f8ef2d641_ContentBits">
    <vt:lpwstr>0</vt:lpwstr>
  </property>
  <property fmtid="{D5CDD505-2E9C-101B-9397-08002B2CF9AE}" pid="18" name="MSIP_Label_1ecd75f0-2b77-4490-8106-e51f8ef2d641_Tag">
    <vt:lpwstr>10, 3, 0, 1</vt:lpwstr>
  </property>
</Properties>
</file>