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charts/chart1.xml" ContentType="application/vnd.openxmlformats-officedocument.drawingml.chart+xml"/>
  <Override PartName="/ppt/theme/themeOverride2.xml" ContentType="application/vnd.openxmlformats-officedocument.themeOverride+xml"/>
  <Override PartName="/ppt/charts/chart2.xml" ContentType="application/vnd.openxmlformats-officedocument.drawingml.chart+xml"/>
  <Override PartName="/ppt/theme/themeOverride3.xml" ContentType="application/vnd.openxmlformats-officedocument.themeOverride+xml"/>
  <Override PartName="/ppt/charts/chart3.xml" ContentType="application/vnd.openxmlformats-officedocument.drawingml.chart+xml"/>
  <Override PartName="/ppt/theme/themeOverride4.xml" ContentType="application/vnd.openxmlformats-officedocument.themeOverride+xml"/>
  <Override PartName="/ppt/charts/chart4.xml" ContentType="application/vnd.openxmlformats-officedocument.drawingml.chart+xml"/>
  <Override PartName="/ppt/theme/themeOverride5.xml" ContentType="application/vnd.openxmlformats-officedocument.themeOverride+xml"/>
  <Override PartName="/ppt/charts/chart5.xml" ContentType="application/vnd.openxmlformats-officedocument.drawingml.chart+xml"/>
  <Override PartName="/ppt/theme/themeOverride6.xml" ContentType="application/vnd.openxmlformats-officedocument.themeOverride+xml"/>
  <Override PartName="/ppt/charts/chart6.xml" ContentType="application/vnd.openxmlformats-officedocument.drawingml.chart+xml"/>
  <Override PartName="/ppt/theme/themeOverride7.xml" ContentType="application/vnd.openxmlformats-officedocument.themeOverride+xml"/>
  <Override PartName="/ppt/notesSlides/notesSlide2.xml" ContentType="application/vnd.openxmlformats-officedocument.presentationml.notesSlide+xml"/>
  <Override PartName="/ppt/charts/chart7.xml" ContentType="application/vnd.openxmlformats-officedocument.drawingml.chart+xml"/>
  <Override PartName="/ppt/theme/themeOverride8.xml" ContentType="application/vnd.openxmlformats-officedocument.themeOverride+xml"/>
  <Override PartName="/ppt/notesSlides/notesSlide3.xml" ContentType="application/vnd.openxmlformats-officedocument.presentationml.notesSlide+xml"/>
  <Override PartName="/ppt/charts/chart8.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9.xml" ContentType="application/vnd.openxmlformats-officedocument.themeOverride+xml"/>
  <Override PartName="/ppt/notesSlides/notesSlide4.xml" ContentType="application/vnd.openxmlformats-officedocument.presentationml.notesSlide+xml"/>
  <Override PartName="/ppt/charts/chart9.xml" ContentType="application/vnd.openxmlformats-officedocument.drawingml.chart+xml"/>
  <Override PartName="/ppt/theme/themeOverride10.xml" ContentType="application/vnd.openxmlformats-officedocument.themeOverride+xml"/>
  <Override PartName="/ppt/notesSlides/notesSlide5.xml" ContentType="application/vnd.openxmlformats-officedocument.presentationml.notesSlide+xml"/>
  <Override PartName="/ppt/charts/chart10.xml" ContentType="application/vnd.openxmlformats-officedocument.drawingml.chart+xml"/>
  <Override PartName="/ppt/theme/themeOverride11.xml" ContentType="application/vnd.openxmlformats-officedocument.themeOverride+xml"/>
  <Override PartName="/ppt/notesSlides/notesSlide6.xml" ContentType="application/vnd.openxmlformats-officedocument.presentationml.notesSlide+xml"/>
  <Override PartName="/ppt/charts/chart11.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2.xml" ContentType="application/vnd.openxmlformats-officedocument.themeOverride+xml"/>
  <Override PartName="/ppt/notesSlides/notesSlide7.xml" ContentType="application/vnd.openxmlformats-officedocument.presentationml.notesSlide+xml"/>
  <Override PartName="/ppt/charts/chart12.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3.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8" r:id="rId1"/>
  </p:sldMasterIdLst>
  <p:notesMasterIdLst>
    <p:notesMasterId r:id="rId17"/>
  </p:notesMasterIdLst>
  <p:sldIdLst>
    <p:sldId id="256" r:id="rId2"/>
    <p:sldId id="284" r:id="rId3"/>
    <p:sldId id="278" r:id="rId4"/>
    <p:sldId id="279" r:id="rId5"/>
    <p:sldId id="280" r:id="rId6"/>
    <p:sldId id="281" r:id="rId7"/>
    <p:sldId id="282" r:id="rId8"/>
    <p:sldId id="283" r:id="rId9"/>
    <p:sldId id="273" r:id="rId10"/>
    <p:sldId id="265" r:id="rId11"/>
    <p:sldId id="274" r:id="rId12"/>
    <p:sldId id="266" r:id="rId13"/>
    <p:sldId id="276" r:id="rId14"/>
    <p:sldId id="275" r:id="rId15"/>
    <p:sldId id="277" r:id="rId16"/>
  </p:sldIdLst>
  <p:sldSz cx="10080625" cy="7559675"/>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FFFF"/>
    <a:srgbClr val="0000FF"/>
    <a:srgbClr val="052F61"/>
    <a:srgbClr val="0A304A"/>
    <a:srgbClr val="EAEAEA"/>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4" autoAdjust="0"/>
    <p:restoredTop sz="94631" autoAdjust="0"/>
  </p:normalViewPr>
  <p:slideViewPr>
    <p:cSldViewPr>
      <p:cViewPr varScale="1">
        <p:scale>
          <a:sx n="97" d="100"/>
          <a:sy n="97" d="100"/>
        </p:scale>
        <p:origin x="1692" y="7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1.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3.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4.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5.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6.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7.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8.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10.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'air export'!$C$2</c:f>
              <c:strCache>
                <c:ptCount val="1"/>
                <c:pt idx="0">
                  <c:v>2021</c:v>
                </c:pt>
              </c:strCache>
            </c:strRef>
          </c:tx>
          <c:spPr>
            <a:ln w="28440" cap="rnd">
              <a:solidFill>
                <a:srgbClr val="4472C4"/>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export'!$B$3:$B$14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export'!$C$3:$C$14</c:f>
              <c:numCache>
                <c:formatCode>#,##0.00</c:formatCode>
                <c:ptCount val="12"/>
                <c:pt idx="0">
                  <c:v>8286.4699999999993</c:v>
                </c:pt>
                <c:pt idx="1">
                  <c:v>8925.35</c:v>
                </c:pt>
                <c:pt idx="2">
                  <c:v>10010.790000000001</c:v>
                </c:pt>
                <c:pt idx="3">
                  <c:v>9101.77</c:v>
                </c:pt>
                <c:pt idx="4">
                  <c:v>8820.02</c:v>
                </c:pt>
                <c:pt idx="5">
                  <c:v>8929.19</c:v>
                </c:pt>
                <c:pt idx="6">
                  <c:v>10624.76</c:v>
                </c:pt>
                <c:pt idx="7">
                  <c:v>11272.76</c:v>
                </c:pt>
                <c:pt idx="8">
                  <c:v>12028</c:v>
                </c:pt>
                <c:pt idx="9">
                  <c:v>13388.62</c:v>
                </c:pt>
                <c:pt idx="10">
                  <c:v>11925.73</c:v>
                </c:pt>
                <c:pt idx="11">
                  <c:v>10795.49</c:v>
                </c:pt>
              </c:numCache>
            </c:numRef>
          </c:val>
          <c:smooth val="0"/>
          <c:extLst>
            <c:ext xmlns:c16="http://schemas.microsoft.com/office/drawing/2014/chart" uri="{C3380CC4-5D6E-409C-BE32-E72D297353CC}">
              <c16:uniqueId val="{00000000-EB17-47C1-B02C-A4426038ABD5}"/>
            </c:ext>
          </c:extLst>
        </c:ser>
        <c:ser>
          <c:idx val="1"/>
          <c:order val="1"/>
          <c:tx>
            <c:strRef>
              <c:f>'air export'!$D$2</c:f>
              <c:strCache>
                <c:ptCount val="1"/>
                <c:pt idx="0">
                  <c:v>2022</c:v>
                </c:pt>
              </c:strCache>
            </c:strRef>
          </c:tx>
          <c:spPr>
            <a:ln w="28440" cap="rnd">
              <a:solidFill>
                <a:srgbClr val="ED7D31"/>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export'!$B$3:$B$14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export'!$D$3:$D$14</c:f>
              <c:numCache>
                <c:formatCode>#,##0.00</c:formatCode>
                <c:ptCount val="12"/>
                <c:pt idx="0">
                  <c:v>10207.39</c:v>
                </c:pt>
                <c:pt idx="1">
                  <c:v>9634.57</c:v>
                </c:pt>
                <c:pt idx="2">
                  <c:v>11235.13</c:v>
                </c:pt>
                <c:pt idx="3">
                  <c:v>10285.85</c:v>
                </c:pt>
                <c:pt idx="4">
                  <c:v>9851.76</c:v>
                </c:pt>
                <c:pt idx="5">
                  <c:v>9576.66</c:v>
                </c:pt>
                <c:pt idx="6">
                  <c:v>7945.45</c:v>
                </c:pt>
                <c:pt idx="7">
                  <c:v>8390.2900000000009</c:v>
                </c:pt>
                <c:pt idx="8">
                  <c:v>8075.45</c:v>
                </c:pt>
                <c:pt idx="9">
                  <c:v>7980.28</c:v>
                </c:pt>
                <c:pt idx="10">
                  <c:v>7593.82</c:v>
                </c:pt>
                <c:pt idx="11">
                  <c:v>7291.88</c:v>
                </c:pt>
              </c:numCache>
            </c:numRef>
          </c:val>
          <c:smooth val="0"/>
          <c:extLst>
            <c:ext xmlns:c16="http://schemas.microsoft.com/office/drawing/2014/chart" uri="{C3380CC4-5D6E-409C-BE32-E72D297353CC}">
              <c16:uniqueId val="{00000001-EB17-47C1-B02C-A4426038ABD5}"/>
            </c:ext>
          </c:extLst>
        </c:ser>
        <c:ser>
          <c:idx val="2"/>
          <c:order val="2"/>
          <c:tx>
            <c:strRef>
              <c:f>'air export'!$E$2</c:f>
              <c:strCache>
                <c:ptCount val="1"/>
                <c:pt idx="0">
                  <c:v>2023</c:v>
                </c:pt>
              </c:strCache>
            </c:strRef>
          </c:tx>
          <c:spPr>
            <a:ln w="28440" cap="rnd">
              <a:solidFill>
                <a:srgbClr val="A5A5A5"/>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export'!$B$3:$B$14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export'!$E$3:$E$14</c:f>
              <c:numCache>
                <c:formatCode>#,##0.00</c:formatCode>
                <c:ptCount val="12"/>
                <c:pt idx="0">
                  <c:v>7143.05</c:v>
                </c:pt>
                <c:pt idx="1">
                  <c:v>7444.76</c:v>
                </c:pt>
                <c:pt idx="2">
                  <c:v>8617.84</c:v>
                </c:pt>
                <c:pt idx="3">
                  <c:v>8277.48</c:v>
                </c:pt>
                <c:pt idx="4">
                  <c:v>7526.58</c:v>
                </c:pt>
                <c:pt idx="5">
                  <c:v>7552.83</c:v>
                </c:pt>
                <c:pt idx="6" formatCode="_(* #,##0.00_);_(* \(#,##0.00\);_(* \-??_);_(@_)">
                  <c:v>8301.19</c:v>
                </c:pt>
                <c:pt idx="7">
                  <c:v>9717.7900000000009</c:v>
                </c:pt>
                <c:pt idx="8">
                  <c:v>8906.6299999999992</c:v>
                </c:pt>
                <c:pt idx="9">
                  <c:v>8703.2049999999999</c:v>
                </c:pt>
                <c:pt idx="10">
                  <c:v>8066.4179999999997</c:v>
                </c:pt>
                <c:pt idx="11">
                  <c:v>8528.1479999999992</c:v>
                </c:pt>
              </c:numCache>
            </c:numRef>
          </c:val>
          <c:smooth val="0"/>
          <c:extLst>
            <c:ext xmlns:c16="http://schemas.microsoft.com/office/drawing/2014/chart" uri="{C3380CC4-5D6E-409C-BE32-E72D297353CC}">
              <c16:uniqueId val="{00000002-EB17-47C1-B02C-A4426038ABD5}"/>
            </c:ext>
          </c:extLst>
        </c:ser>
        <c:ser>
          <c:idx val="3"/>
          <c:order val="3"/>
          <c:tx>
            <c:strRef>
              <c:f>'air export'!$F$2</c:f>
              <c:strCache>
                <c:ptCount val="1"/>
                <c:pt idx="0">
                  <c:v>2024</c:v>
                </c:pt>
              </c:strCache>
            </c:strRef>
          </c:tx>
          <c:spPr>
            <a:ln w="28440" cap="rnd">
              <a:solidFill>
                <a:srgbClr val="FFC000"/>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export'!$B$3:$B$14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export'!$F$3:$F$14</c:f>
              <c:numCache>
                <c:formatCode>#,##0.00</c:formatCode>
                <c:ptCount val="12"/>
                <c:pt idx="0">
                  <c:v>9960.17</c:v>
                </c:pt>
                <c:pt idx="1">
                  <c:v>10867.41</c:v>
                </c:pt>
                <c:pt idx="2">
                  <c:v>10676.32</c:v>
                </c:pt>
                <c:pt idx="3">
                  <c:v>8786.09</c:v>
                </c:pt>
                <c:pt idx="4">
                  <c:v>9539.18</c:v>
                </c:pt>
                <c:pt idx="5">
                  <c:v>10049</c:v>
                </c:pt>
                <c:pt idx="6" formatCode="_(* #,##0.00_);_(* \(#,##0.00\);_(* \-??_);_(@_)">
                  <c:v>10794.64</c:v>
                </c:pt>
                <c:pt idx="7">
                  <c:v>10719.36</c:v>
                </c:pt>
                <c:pt idx="8">
                  <c:v>10685.98</c:v>
                </c:pt>
                <c:pt idx="9">
                  <c:v>10395.86</c:v>
                </c:pt>
                <c:pt idx="10">
                  <c:v>8314.2099999999991</c:v>
                </c:pt>
                <c:pt idx="11">
                  <c:v>9065</c:v>
                </c:pt>
              </c:numCache>
            </c:numRef>
          </c:val>
          <c:smooth val="0"/>
          <c:extLst>
            <c:ext xmlns:c16="http://schemas.microsoft.com/office/drawing/2014/chart" uri="{C3380CC4-5D6E-409C-BE32-E72D297353CC}">
              <c16:uniqueId val="{00000003-EB17-47C1-B02C-A4426038ABD5}"/>
            </c:ext>
          </c:extLst>
        </c:ser>
        <c:ser>
          <c:idx val="4"/>
          <c:order val="4"/>
          <c:tx>
            <c:strRef>
              <c:f>'air export'!$G$2</c:f>
              <c:strCache>
                <c:ptCount val="1"/>
                <c:pt idx="0">
                  <c:v>2025</c:v>
                </c:pt>
              </c:strCache>
            </c:strRef>
          </c:tx>
          <c:spPr>
            <a:ln w="28440" cap="rnd">
              <a:solidFill>
                <a:srgbClr val="5B9BD5"/>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export'!$B$3:$B$14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export'!$G$3:$G$14</c:f>
              <c:numCache>
                <c:formatCode>#,##0.00</c:formatCode>
                <c:ptCount val="12"/>
                <c:pt idx="0">
                  <c:v>9175.35</c:v>
                </c:pt>
                <c:pt idx="1">
                  <c:v>8600.8799999999992</c:v>
                </c:pt>
                <c:pt idx="2">
                  <c:v>10060.540000000001</c:v>
                </c:pt>
                <c:pt idx="3">
                  <c:v>8795.73</c:v>
                </c:pt>
                <c:pt idx="4">
                  <c:v>9135.51</c:v>
                </c:pt>
                <c:pt idx="5">
                  <c:v>8529.1</c:v>
                </c:pt>
                <c:pt idx="6" formatCode="_(* #,##0.00_);_(* \(#,##0.00\);_(* \-??_);_(@_)">
                  <c:v>10898.25</c:v>
                </c:pt>
                <c:pt idx="7">
                  <c:v>11194.26</c:v>
                </c:pt>
                <c:pt idx="8">
                  <c:v>10060.299999999999</c:v>
                </c:pt>
                <c:pt idx="9">
                  <c:v>10601.81</c:v>
                </c:pt>
                <c:pt idx="10">
                  <c:v>9318.7199999999993</c:v>
                </c:pt>
                <c:pt idx="11">
                  <c:v>9492.32</c:v>
                </c:pt>
              </c:numCache>
            </c:numRef>
          </c:val>
          <c:smooth val="0"/>
          <c:extLst>
            <c:ext xmlns:c16="http://schemas.microsoft.com/office/drawing/2014/chart" uri="{C3380CC4-5D6E-409C-BE32-E72D297353CC}">
              <c16:uniqueId val="{00000004-EB17-47C1-B02C-A4426038ABD5}"/>
            </c:ext>
          </c:extLst>
        </c:ser>
        <c:ser>
          <c:idx val="5"/>
          <c:order val="5"/>
          <c:tx>
            <c:strRef>
              <c:f>'air export'!$H$2</c:f>
              <c:strCache>
                <c:ptCount val="1"/>
                <c:pt idx="0">
                  <c:v>2026</c:v>
                </c:pt>
              </c:strCache>
            </c:strRef>
          </c:tx>
          <c:spPr>
            <a:ln w="28440" cap="rnd">
              <a:solidFill>
                <a:srgbClr val="70AD47"/>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export'!$B$3:$B$14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export'!$H$3:$H$14</c:f>
              <c:numCache>
                <c:formatCode>#,##0.00</c:formatCode>
                <c:ptCount val="12"/>
                <c:pt idx="0">
                  <c:v>9543.56</c:v>
                </c:pt>
                <c:pt idx="1">
                  <c:v>9347.18</c:v>
                </c:pt>
                <c:pt idx="2">
                  <c:v>10736.25</c:v>
                </c:pt>
                <c:pt idx="3">
                  <c:v>9259.7099999999991</c:v>
                </c:pt>
                <c:pt idx="4">
                  <c:v>9543.1980000000003</c:v>
                </c:pt>
                <c:pt idx="5">
                  <c:v>9243.4689999999991</c:v>
                </c:pt>
              </c:numCache>
            </c:numRef>
          </c:val>
          <c:smooth val="0"/>
          <c:extLst>
            <c:ext xmlns:c16="http://schemas.microsoft.com/office/drawing/2014/chart" uri="{C3380CC4-5D6E-409C-BE32-E72D297353CC}">
              <c16:uniqueId val="{00000005-EB17-47C1-B02C-A4426038ABD5}"/>
            </c:ext>
          </c:extLst>
        </c:ser>
        <c:dLbls>
          <c:showLegendKey val="0"/>
          <c:showVal val="0"/>
          <c:showCatName val="0"/>
          <c:showSerName val="0"/>
          <c:showPercent val="0"/>
          <c:showBubbleSize val="0"/>
        </c:dLbls>
        <c:hiLowLines>
          <c:spPr>
            <a:ln w="0">
              <a:noFill/>
            </a:ln>
          </c:spPr>
        </c:hiLowLines>
        <c:smooth val="0"/>
        <c:axId val="85581453"/>
        <c:axId val="33365139"/>
      </c:lineChart>
      <c:catAx>
        <c:axId val="85581453"/>
        <c:scaling>
          <c:orientation val="minMax"/>
        </c:scaling>
        <c:delete val="0"/>
        <c:axPos val="b"/>
        <c:numFmt formatCode="General" sourceLinked="0"/>
        <c:majorTickMark val="none"/>
        <c:minorTickMark val="none"/>
        <c:tickLblPos val="nextTo"/>
        <c:spPr>
          <a:ln w="9360">
            <a:solidFill>
              <a:srgbClr val="D9D9D9"/>
            </a:solidFill>
            <a:round/>
          </a:ln>
        </c:spPr>
        <c:crossAx val="33365139"/>
        <c:crosses val="autoZero"/>
        <c:auto val="1"/>
        <c:lblAlgn val="ctr"/>
        <c:lblOffset val="100"/>
        <c:noMultiLvlLbl val="0"/>
      </c:catAx>
      <c:valAx>
        <c:axId val="33365139"/>
        <c:scaling>
          <c:orientation val="minMax"/>
        </c:scaling>
        <c:delete val="0"/>
        <c:axPos val="l"/>
        <c:majorGridlines>
          <c:spPr>
            <a:ln w="9360">
              <a:solidFill>
                <a:srgbClr val="D9D9D9"/>
              </a:solidFill>
              <a:round/>
            </a:ln>
          </c:spPr>
        </c:majorGridlines>
        <c:numFmt formatCode="#,##0.00" sourceLinked="0"/>
        <c:majorTickMark val="none"/>
        <c:minorTickMark val="none"/>
        <c:tickLblPos val="nextTo"/>
        <c:spPr>
          <a:ln w="6480">
            <a:noFill/>
          </a:ln>
        </c:spPr>
        <c:crossAx val="85581453"/>
        <c:crosses val="autoZero"/>
        <c:crossBetween val="between"/>
      </c:valAx>
      <c:spPr>
        <a:noFill/>
        <a:ln w="0">
          <a:noFill/>
        </a:ln>
      </c:spPr>
    </c:plotArea>
    <c:legend>
      <c:legendPos val="b"/>
      <c:overlay val="0"/>
      <c:spPr>
        <a:noFill/>
        <a:ln w="0">
          <a:noFill/>
        </a:ln>
      </c:spPr>
    </c:legend>
    <c:plotVisOnly val="1"/>
    <c:dispBlanksAs val="gap"/>
    <c:showDLblsOverMax val="1"/>
  </c:chart>
  <c:spPr>
    <a:solidFill>
      <a:srgbClr val="E8E8E8">
        <a:lumMod val="75000"/>
      </a:srgbClr>
    </a:solidFill>
    <a:ln w="9360">
      <a:solidFill>
        <a:srgbClr val="D9D9D9"/>
      </a:solidFill>
      <a:round/>
    </a:ln>
  </c:spPr>
  <c:txPr>
    <a:bodyPr/>
    <a:lstStyle/>
    <a:p>
      <a:pPr>
        <a:defRPr sz="1050"/>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'ocean import'!$B$8</c:f>
              <c:strCache>
                <c:ptCount val="1"/>
                <c:pt idx="0">
                  <c:v>Total</c:v>
                </c:pt>
              </c:strCache>
            </c:strRef>
          </c:tx>
          <c:spPr>
            <a:solidFill>
              <a:srgbClr val="4472C4"/>
            </a:solidFill>
            <a:ln w="12600">
              <a:noFill/>
            </a:ln>
          </c:spPr>
          <c:invertIfNegative val="0"/>
          <c:dPt>
            <c:idx val="1"/>
            <c:invertIfNegative val="0"/>
            <c:bubble3D val="0"/>
            <c:spPr>
              <a:solidFill>
                <a:schemeClr val="accent4"/>
              </a:solidFill>
              <a:ln w="12600">
                <a:noFill/>
              </a:ln>
            </c:spPr>
            <c:extLst>
              <c:ext xmlns:c16="http://schemas.microsoft.com/office/drawing/2014/chart" uri="{C3380CC4-5D6E-409C-BE32-E72D297353CC}">
                <c16:uniqueId val="{00000001-983A-4762-A5A7-1C1125CAFDC6}"/>
              </c:ext>
            </c:extLst>
          </c:dPt>
          <c:dPt>
            <c:idx val="3"/>
            <c:invertIfNegative val="0"/>
            <c:bubble3D val="0"/>
            <c:spPr>
              <a:solidFill>
                <a:schemeClr val="accent4"/>
              </a:solidFill>
              <a:ln w="12600">
                <a:noFill/>
              </a:ln>
            </c:spPr>
            <c:extLst>
              <c:ext xmlns:c16="http://schemas.microsoft.com/office/drawing/2014/chart" uri="{C3380CC4-5D6E-409C-BE32-E72D297353CC}">
                <c16:uniqueId val="{00000003-983A-4762-A5A7-1C1125CAFDC6}"/>
              </c:ext>
            </c:extLst>
          </c:dPt>
          <c:dPt>
            <c:idx val="5"/>
            <c:invertIfNegative val="0"/>
            <c:bubble3D val="0"/>
            <c:spPr>
              <a:solidFill>
                <a:schemeClr val="accent4"/>
              </a:solidFill>
              <a:ln w="12600">
                <a:noFill/>
              </a:ln>
            </c:spPr>
            <c:extLst>
              <c:ext xmlns:c16="http://schemas.microsoft.com/office/drawing/2014/chart" uri="{C3380CC4-5D6E-409C-BE32-E72D297353CC}">
                <c16:uniqueId val="{00000005-983A-4762-A5A7-1C1125CAFDC6}"/>
              </c:ext>
            </c:extLst>
          </c:dPt>
          <c:dPt>
            <c:idx val="7"/>
            <c:invertIfNegative val="0"/>
            <c:bubble3D val="0"/>
            <c:spPr>
              <a:solidFill>
                <a:schemeClr val="accent4"/>
              </a:solidFill>
              <a:ln w="12600">
                <a:noFill/>
              </a:ln>
            </c:spPr>
            <c:extLst>
              <c:ext xmlns:c16="http://schemas.microsoft.com/office/drawing/2014/chart" uri="{C3380CC4-5D6E-409C-BE32-E72D297353CC}">
                <c16:uniqueId val="{00000007-983A-4762-A5A7-1C1125CAFDC6}"/>
              </c:ext>
            </c:extLst>
          </c:dPt>
          <c:dPt>
            <c:idx val="9"/>
            <c:invertIfNegative val="0"/>
            <c:bubble3D val="0"/>
            <c:spPr>
              <a:solidFill>
                <a:schemeClr val="accent4"/>
              </a:solidFill>
              <a:ln w="12600">
                <a:noFill/>
              </a:ln>
            </c:spPr>
            <c:extLst>
              <c:ext xmlns:c16="http://schemas.microsoft.com/office/drawing/2014/chart" uri="{C3380CC4-5D6E-409C-BE32-E72D297353CC}">
                <c16:uniqueId val="{00000009-983A-4762-A5A7-1C1125CAFDC6}"/>
              </c:ext>
            </c:extLst>
          </c:dPt>
          <c:dLbls>
            <c:spPr>
              <a:noFill/>
              <a:ln>
                <a:noFill/>
              </a:ln>
              <a:effectLst/>
            </c:sp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import'!$C$2:$L$3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import'!$C$8:$L$8</c:f>
              <c:numCache>
                <c:formatCode>#,##0</c:formatCode>
                <c:ptCount val="10"/>
                <c:pt idx="0">
                  <c:v>441042</c:v>
                </c:pt>
                <c:pt idx="1">
                  <c:v>67278</c:v>
                </c:pt>
                <c:pt idx="2">
                  <c:v>438235</c:v>
                </c:pt>
                <c:pt idx="3">
                  <c:v>56867</c:v>
                </c:pt>
                <c:pt idx="4">
                  <c:v>533744</c:v>
                </c:pt>
                <c:pt idx="5">
                  <c:v>48269</c:v>
                </c:pt>
                <c:pt idx="6">
                  <c:v>641052</c:v>
                </c:pt>
                <c:pt idx="7">
                  <c:v>29021</c:v>
                </c:pt>
                <c:pt idx="8">
                  <c:v>326135</c:v>
                </c:pt>
                <c:pt idx="9">
                  <c:v>10092</c:v>
                </c:pt>
              </c:numCache>
            </c:numRef>
          </c:val>
          <c:extLst>
            <c:ext xmlns:c16="http://schemas.microsoft.com/office/drawing/2014/chart" uri="{C3380CC4-5D6E-409C-BE32-E72D297353CC}">
              <c16:uniqueId val="{0000000A-983A-4762-A5A7-1C1125CAFDC6}"/>
            </c:ext>
          </c:extLst>
        </c:ser>
        <c:dLbls>
          <c:showLegendKey val="0"/>
          <c:showVal val="0"/>
          <c:showCatName val="0"/>
          <c:showSerName val="0"/>
          <c:showPercent val="0"/>
          <c:showBubbleSize val="0"/>
        </c:dLbls>
        <c:gapWidth val="219"/>
        <c:overlap val="-27"/>
        <c:axId val="8579626"/>
        <c:axId val="58225318"/>
      </c:barChart>
      <c:catAx>
        <c:axId val="8579626"/>
        <c:scaling>
          <c:orientation val="minMax"/>
        </c:scaling>
        <c:delete val="0"/>
        <c:axPos val="b"/>
        <c:numFmt formatCode="General" sourceLinked="0"/>
        <c:majorTickMark val="none"/>
        <c:minorTickMark val="none"/>
        <c:tickLblPos val="nextTo"/>
        <c:spPr>
          <a:ln w="9360">
            <a:solidFill>
              <a:srgbClr val="D9D9D9"/>
            </a:solidFill>
            <a:round/>
          </a:ln>
        </c:spPr>
        <c:crossAx val="58225318"/>
        <c:crosses val="autoZero"/>
        <c:auto val="1"/>
        <c:lblAlgn val="ctr"/>
        <c:lblOffset val="100"/>
        <c:noMultiLvlLbl val="0"/>
      </c:catAx>
      <c:valAx>
        <c:axId val="58225318"/>
        <c:scaling>
          <c:orientation val="minMax"/>
        </c:scaling>
        <c:delete val="0"/>
        <c:axPos val="l"/>
        <c:majorGridlines>
          <c:spPr>
            <a:ln w="9360">
              <a:solidFill>
                <a:srgbClr val="D9D9D9"/>
              </a:solidFill>
              <a:round/>
            </a:ln>
          </c:spPr>
        </c:majorGridlines>
        <c:numFmt formatCode="#,##0" sourceLinked="0"/>
        <c:majorTickMark val="none"/>
        <c:minorTickMark val="none"/>
        <c:tickLblPos val="nextTo"/>
        <c:spPr>
          <a:ln w="6480">
            <a:noFill/>
          </a:ln>
        </c:spPr>
        <c:crossAx val="8579626"/>
        <c:crosses val="autoZero"/>
        <c:crossBetween val="between"/>
      </c:valAx>
      <c:spPr>
        <a:noFill/>
        <a:ln w="0">
          <a:noFill/>
        </a:ln>
      </c:spPr>
    </c:plotArea>
    <c:plotVisOnly val="1"/>
    <c:dispBlanksAs val="gap"/>
    <c:showDLblsOverMax val="1"/>
  </c:chart>
  <c:spPr>
    <a:solidFill>
      <a:srgbClr val="FFFFFF"/>
    </a:solidFill>
    <a:ln w="9360">
      <a:solidFill>
        <a:srgbClr val="D9D9D9"/>
      </a:solidFill>
      <a:round/>
    </a:ln>
  </c:spPr>
  <c:txPr>
    <a:bodyPr/>
    <a:lstStyle/>
    <a:p>
      <a:pPr>
        <a:defRPr sz="1100"/>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'ocean transhipment'!$C$2</c:f>
              <c:strCache>
                <c:ptCount val="1"/>
                <c:pt idx="0">
                  <c:v>2023</c:v>
                </c:pt>
              </c:strCache>
            </c:strRef>
          </c:tx>
          <c:spPr>
            <a:ln w="28575" cap="rnd">
              <a:solidFill>
                <a:schemeClr val="accent1"/>
              </a:solidFill>
              <a:round/>
            </a:ln>
            <a:effectLst/>
          </c:spPr>
          <c:marker>
            <c:symbol val="none"/>
          </c:marker>
          <c:cat>
            <c:strRef>
              <c:f>'ocean transhipment'!$B$3:$B$14</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'ocean transhipment'!$C$3:$C$14</c:f>
              <c:numCache>
                <c:formatCode>#,##0</c:formatCode>
                <c:ptCount val="12"/>
                <c:pt idx="0">
                  <c:v>448276</c:v>
                </c:pt>
                <c:pt idx="1">
                  <c:v>409175</c:v>
                </c:pt>
                <c:pt idx="2">
                  <c:v>488554</c:v>
                </c:pt>
                <c:pt idx="3">
                  <c:v>486400</c:v>
                </c:pt>
                <c:pt idx="4">
                  <c:v>533158</c:v>
                </c:pt>
                <c:pt idx="5">
                  <c:v>548292</c:v>
                </c:pt>
                <c:pt idx="6">
                  <c:v>520579</c:v>
                </c:pt>
                <c:pt idx="7">
                  <c:v>518672</c:v>
                </c:pt>
                <c:pt idx="8">
                  <c:v>463860</c:v>
                </c:pt>
                <c:pt idx="9">
                  <c:v>426825</c:v>
                </c:pt>
                <c:pt idx="10">
                  <c:v>395046</c:v>
                </c:pt>
                <c:pt idx="11">
                  <c:v>515404</c:v>
                </c:pt>
              </c:numCache>
            </c:numRef>
          </c:val>
          <c:smooth val="0"/>
          <c:extLst>
            <c:ext xmlns:c16="http://schemas.microsoft.com/office/drawing/2014/chart" uri="{C3380CC4-5D6E-409C-BE32-E72D297353CC}">
              <c16:uniqueId val="{00000000-A12D-4059-B1A8-CB51CAA11898}"/>
            </c:ext>
          </c:extLst>
        </c:ser>
        <c:ser>
          <c:idx val="1"/>
          <c:order val="1"/>
          <c:tx>
            <c:strRef>
              <c:f>'ocean transhipment'!$D$2</c:f>
              <c:strCache>
                <c:ptCount val="1"/>
                <c:pt idx="0">
                  <c:v>2024</c:v>
                </c:pt>
              </c:strCache>
            </c:strRef>
          </c:tx>
          <c:spPr>
            <a:ln w="28575" cap="rnd">
              <a:solidFill>
                <a:schemeClr val="accent2"/>
              </a:solidFill>
              <a:round/>
            </a:ln>
            <a:effectLst/>
          </c:spPr>
          <c:marker>
            <c:symbol val="none"/>
          </c:marker>
          <c:cat>
            <c:strRef>
              <c:f>'ocean transhipment'!$B$3:$B$14</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'ocean transhipment'!$D$3:$D$14</c:f>
              <c:numCache>
                <c:formatCode>#,##0</c:formatCode>
                <c:ptCount val="12"/>
                <c:pt idx="0">
                  <c:v>562527</c:v>
                </c:pt>
                <c:pt idx="1">
                  <c:v>528348</c:v>
                </c:pt>
                <c:pt idx="2">
                  <c:v>549182</c:v>
                </c:pt>
                <c:pt idx="3">
                  <c:v>525936</c:v>
                </c:pt>
                <c:pt idx="4">
                  <c:v>511794</c:v>
                </c:pt>
                <c:pt idx="5">
                  <c:v>516742</c:v>
                </c:pt>
                <c:pt idx="6">
                  <c:v>489286</c:v>
                </c:pt>
                <c:pt idx="7">
                  <c:v>510045</c:v>
                </c:pt>
                <c:pt idx="8">
                  <c:v>517096</c:v>
                </c:pt>
                <c:pt idx="9">
                  <c:v>536611</c:v>
                </c:pt>
                <c:pt idx="10">
                  <c:v>523362</c:v>
                </c:pt>
                <c:pt idx="11">
                  <c:v>544266</c:v>
                </c:pt>
              </c:numCache>
            </c:numRef>
          </c:val>
          <c:smooth val="0"/>
          <c:extLst>
            <c:ext xmlns:c16="http://schemas.microsoft.com/office/drawing/2014/chart" uri="{C3380CC4-5D6E-409C-BE32-E72D297353CC}">
              <c16:uniqueId val="{00000001-A12D-4059-B1A8-CB51CAA11898}"/>
            </c:ext>
          </c:extLst>
        </c:ser>
        <c:ser>
          <c:idx val="2"/>
          <c:order val="2"/>
          <c:tx>
            <c:strRef>
              <c:f>'ocean transhipment'!$E$2</c:f>
              <c:strCache>
                <c:ptCount val="1"/>
                <c:pt idx="0">
                  <c:v>2025</c:v>
                </c:pt>
              </c:strCache>
            </c:strRef>
          </c:tx>
          <c:spPr>
            <a:ln w="28575" cap="rnd">
              <a:solidFill>
                <a:schemeClr val="accent3"/>
              </a:solidFill>
              <a:round/>
            </a:ln>
            <a:effectLst/>
          </c:spPr>
          <c:marker>
            <c:symbol val="none"/>
          </c:marker>
          <c:cat>
            <c:strRef>
              <c:f>'ocean transhipment'!$B$3:$B$14</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'ocean transhipment'!$E$3:$E$14</c:f>
              <c:numCache>
                <c:formatCode>#,##0</c:formatCode>
                <c:ptCount val="12"/>
                <c:pt idx="0">
                  <c:v>525768</c:v>
                </c:pt>
                <c:pt idx="1">
                  <c:v>479942</c:v>
                </c:pt>
                <c:pt idx="2">
                  <c:v>531052</c:v>
                </c:pt>
                <c:pt idx="3">
                  <c:v>495456</c:v>
                </c:pt>
                <c:pt idx="4">
                  <c:v>573366</c:v>
                </c:pt>
                <c:pt idx="5">
                  <c:v>575695</c:v>
                </c:pt>
                <c:pt idx="6">
                  <c:v>579293</c:v>
                </c:pt>
                <c:pt idx="7">
                  <c:v>592413</c:v>
                </c:pt>
                <c:pt idx="8">
                  <c:v>584863</c:v>
                </c:pt>
                <c:pt idx="9">
                  <c:v>578930</c:v>
                </c:pt>
                <c:pt idx="10">
                  <c:v>481306</c:v>
                </c:pt>
                <c:pt idx="11">
                  <c:v>589134</c:v>
                </c:pt>
              </c:numCache>
            </c:numRef>
          </c:val>
          <c:smooth val="0"/>
          <c:extLst>
            <c:ext xmlns:c16="http://schemas.microsoft.com/office/drawing/2014/chart" uri="{C3380CC4-5D6E-409C-BE32-E72D297353CC}">
              <c16:uniqueId val="{00000002-A12D-4059-B1A8-CB51CAA11898}"/>
            </c:ext>
          </c:extLst>
        </c:ser>
        <c:ser>
          <c:idx val="3"/>
          <c:order val="3"/>
          <c:tx>
            <c:strRef>
              <c:f>'ocean transhipment'!$F$2</c:f>
              <c:strCache>
                <c:ptCount val="1"/>
                <c:pt idx="0">
                  <c:v>2026</c:v>
                </c:pt>
              </c:strCache>
            </c:strRef>
          </c:tx>
          <c:spPr>
            <a:ln w="28575" cap="rnd">
              <a:solidFill>
                <a:schemeClr val="accent4"/>
              </a:solidFill>
              <a:round/>
            </a:ln>
            <a:effectLst/>
          </c:spPr>
          <c:marker>
            <c:symbol val="none"/>
          </c:marker>
          <c:cat>
            <c:strRef>
              <c:f>'ocean transhipment'!$B$3:$B$14</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'ocean transhipment'!$F$3:$F$14</c:f>
              <c:numCache>
                <c:formatCode>#,##0</c:formatCode>
                <c:ptCount val="12"/>
                <c:pt idx="0">
                  <c:v>604173</c:v>
                </c:pt>
                <c:pt idx="1">
                  <c:v>502560</c:v>
                </c:pt>
                <c:pt idx="2">
                  <c:v>607731</c:v>
                </c:pt>
                <c:pt idx="3">
                  <c:v>607240</c:v>
                </c:pt>
                <c:pt idx="4">
                  <c:v>638771</c:v>
                </c:pt>
                <c:pt idx="5">
                  <c:v>600597</c:v>
                </c:pt>
              </c:numCache>
            </c:numRef>
          </c:val>
          <c:smooth val="0"/>
          <c:extLst>
            <c:ext xmlns:c16="http://schemas.microsoft.com/office/drawing/2014/chart" uri="{C3380CC4-5D6E-409C-BE32-E72D297353CC}">
              <c16:uniqueId val="{00000003-A12D-4059-B1A8-CB51CAA11898}"/>
            </c:ext>
          </c:extLst>
        </c:ser>
        <c:dLbls>
          <c:showLegendKey val="0"/>
          <c:showVal val="0"/>
          <c:showCatName val="0"/>
          <c:showSerName val="0"/>
          <c:showPercent val="0"/>
          <c:showBubbleSize val="0"/>
        </c:dLbls>
        <c:smooth val="0"/>
        <c:axId val="776477504"/>
        <c:axId val="776477984"/>
      </c:lineChart>
      <c:catAx>
        <c:axId val="77647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76477984"/>
        <c:crosses val="autoZero"/>
        <c:auto val="1"/>
        <c:lblAlgn val="ctr"/>
        <c:lblOffset val="100"/>
        <c:noMultiLvlLbl val="0"/>
      </c:catAx>
      <c:valAx>
        <c:axId val="7764779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76477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0E2841">
        <a:lumMod val="25000"/>
        <a:lumOff val="75000"/>
      </a:srgbClr>
    </a:solidFill>
    <a:ln>
      <a:noFill/>
    </a:ln>
    <a:effectLst/>
  </c:spPr>
  <c:txPr>
    <a:bodyPr/>
    <a:lstStyle/>
    <a:p>
      <a:pPr>
        <a:defRPr sz="1100"/>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'ocean transhipment'!$C$19</c:f>
              <c:strCache>
                <c:ptCount val="1"/>
                <c:pt idx="0">
                  <c:v>2023</c:v>
                </c:pt>
              </c:strCache>
            </c:strRef>
          </c:tx>
          <c:spPr>
            <a:solidFill>
              <a:schemeClr val="accent1"/>
            </a:solidFill>
            <a:ln>
              <a:noFill/>
            </a:ln>
            <a:effectLst/>
          </c:spPr>
          <c:invertIfNegative val="0"/>
          <c:cat>
            <c:strRef>
              <c:f>'ocean transhipment'!$B$20:$B$23</c:f>
              <c:strCache>
                <c:ptCount val="4"/>
                <c:pt idx="0">
                  <c:v>1st Quarter</c:v>
                </c:pt>
                <c:pt idx="1">
                  <c:v>2nd Quarter</c:v>
                </c:pt>
                <c:pt idx="2">
                  <c:v>3rd Quarter</c:v>
                </c:pt>
                <c:pt idx="3">
                  <c:v>4th Quarter</c:v>
                </c:pt>
              </c:strCache>
            </c:strRef>
          </c:cat>
          <c:val>
            <c:numRef>
              <c:f>'ocean transhipment'!$C$20:$C$23</c:f>
              <c:numCache>
                <c:formatCode>#,##0</c:formatCode>
                <c:ptCount val="4"/>
                <c:pt idx="0">
                  <c:v>1346005</c:v>
                </c:pt>
                <c:pt idx="1">
                  <c:v>1567850</c:v>
                </c:pt>
                <c:pt idx="2">
                  <c:v>1503111</c:v>
                </c:pt>
                <c:pt idx="3">
                  <c:v>1337275</c:v>
                </c:pt>
              </c:numCache>
            </c:numRef>
          </c:val>
          <c:extLst>
            <c:ext xmlns:c16="http://schemas.microsoft.com/office/drawing/2014/chart" uri="{C3380CC4-5D6E-409C-BE32-E72D297353CC}">
              <c16:uniqueId val="{00000000-6A3E-4A04-8F22-912B5E6B66AE}"/>
            </c:ext>
          </c:extLst>
        </c:ser>
        <c:ser>
          <c:idx val="1"/>
          <c:order val="1"/>
          <c:tx>
            <c:strRef>
              <c:f>'ocean transhipment'!$D$19</c:f>
              <c:strCache>
                <c:ptCount val="1"/>
                <c:pt idx="0">
                  <c:v>2024</c:v>
                </c:pt>
              </c:strCache>
            </c:strRef>
          </c:tx>
          <c:spPr>
            <a:solidFill>
              <a:schemeClr val="accent2"/>
            </a:solidFill>
            <a:ln>
              <a:noFill/>
            </a:ln>
            <a:effectLst/>
          </c:spPr>
          <c:invertIfNegative val="0"/>
          <c:cat>
            <c:strRef>
              <c:f>'ocean transhipment'!$B$20:$B$23</c:f>
              <c:strCache>
                <c:ptCount val="4"/>
                <c:pt idx="0">
                  <c:v>1st Quarter</c:v>
                </c:pt>
                <c:pt idx="1">
                  <c:v>2nd Quarter</c:v>
                </c:pt>
                <c:pt idx="2">
                  <c:v>3rd Quarter</c:v>
                </c:pt>
                <c:pt idx="3">
                  <c:v>4th Quarter</c:v>
                </c:pt>
              </c:strCache>
            </c:strRef>
          </c:cat>
          <c:val>
            <c:numRef>
              <c:f>'ocean transhipment'!$D$20:$D$23</c:f>
              <c:numCache>
                <c:formatCode>#,##0</c:formatCode>
                <c:ptCount val="4"/>
                <c:pt idx="0">
                  <c:v>1640057</c:v>
                </c:pt>
                <c:pt idx="1">
                  <c:v>1554472</c:v>
                </c:pt>
                <c:pt idx="2">
                  <c:v>1516427</c:v>
                </c:pt>
                <c:pt idx="3">
                  <c:v>1604239</c:v>
                </c:pt>
              </c:numCache>
            </c:numRef>
          </c:val>
          <c:extLst>
            <c:ext xmlns:c16="http://schemas.microsoft.com/office/drawing/2014/chart" uri="{C3380CC4-5D6E-409C-BE32-E72D297353CC}">
              <c16:uniqueId val="{00000001-6A3E-4A04-8F22-912B5E6B66AE}"/>
            </c:ext>
          </c:extLst>
        </c:ser>
        <c:ser>
          <c:idx val="2"/>
          <c:order val="2"/>
          <c:tx>
            <c:strRef>
              <c:f>'ocean transhipment'!$E$19</c:f>
              <c:strCache>
                <c:ptCount val="1"/>
                <c:pt idx="0">
                  <c:v>2025</c:v>
                </c:pt>
              </c:strCache>
            </c:strRef>
          </c:tx>
          <c:spPr>
            <a:solidFill>
              <a:schemeClr val="accent3"/>
            </a:solidFill>
            <a:ln>
              <a:noFill/>
            </a:ln>
            <a:effectLst/>
          </c:spPr>
          <c:invertIfNegative val="0"/>
          <c:cat>
            <c:strRef>
              <c:f>'ocean transhipment'!$B$20:$B$23</c:f>
              <c:strCache>
                <c:ptCount val="4"/>
                <c:pt idx="0">
                  <c:v>1st Quarter</c:v>
                </c:pt>
                <c:pt idx="1">
                  <c:v>2nd Quarter</c:v>
                </c:pt>
                <c:pt idx="2">
                  <c:v>3rd Quarter</c:v>
                </c:pt>
                <c:pt idx="3">
                  <c:v>4th Quarter</c:v>
                </c:pt>
              </c:strCache>
            </c:strRef>
          </c:cat>
          <c:val>
            <c:numRef>
              <c:f>'ocean transhipment'!$E$20:$E$23</c:f>
              <c:numCache>
                <c:formatCode>#,##0</c:formatCode>
                <c:ptCount val="4"/>
                <c:pt idx="0">
                  <c:v>1536762</c:v>
                </c:pt>
                <c:pt idx="1">
                  <c:v>1644517</c:v>
                </c:pt>
                <c:pt idx="2">
                  <c:v>1756569</c:v>
                </c:pt>
                <c:pt idx="3">
                  <c:v>1649370</c:v>
                </c:pt>
              </c:numCache>
            </c:numRef>
          </c:val>
          <c:extLst>
            <c:ext xmlns:c16="http://schemas.microsoft.com/office/drawing/2014/chart" uri="{C3380CC4-5D6E-409C-BE32-E72D297353CC}">
              <c16:uniqueId val="{00000002-6A3E-4A04-8F22-912B5E6B66AE}"/>
            </c:ext>
          </c:extLst>
        </c:ser>
        <c:ser>
          <c:idx val="3"/>
          <c:order val="3"/>
          <c:tx>
            <c:strRef>
              <c:f>'ocean transhipment'!$F$19</c:f>
              <c:strCache>
                <c:ptCount val="1"/>
                <c:pt idx="0">
                  <c:v>2026</c:v>
                </c:pt>
              </c:strCache>
            </c:strRef>
          </c:tx>
          <c:spPr>
            <a:solidFill>
              <a:schemeClr val="accent4"/>
            </a:solidFill>
            <a:ln>
              <a:noFill/>
            </a:ln>
            <a:effectLst/>
          </c:spPr>
          <c:invertIfNegative val="0"/>
          <c:cat>
            <c:strRef>
              <c:f>'ocean transhipment'!$B$20:$B$23</c:f>
              <c:strCache>
                <c:ptCount val="4"/>
                <c:pt idx="0">
                  <c:v>1st Quarter</c:v>
                </c:pt>
                <c:pt idx="1">
                  <c:v>2nd Quarter</c:v>
                </c:pt>
                <c:pt idx="2">
                  <c:v>3rd Quarter</c:v>
                </c:pt>
                <c:pt idx="3">
                  <c:v>4th Quarter</c:v>
                </c:pt>
              </c:strCache>
            </c:strRef>
          </c:cat>
          <c:val>
            <c:numRef>
              <c:f>'ocean transhipment'!$F$20:$F$23</c:f>
              <c:numCache>
                <c:formatCode>#,##0</c:formatCode>
                <c:ptCount val="4"/>
                <c:pt idx="0">
                  <c:v>1714464</c:v>
                </c:pt>
                <c:pt idx="1">
                  <c:v>1846608</c:v>
                </c:pt>
              </c:numCache>
            </c:numRef>
          </c:val>
          <c:extLst>
            <c:ext xmlns:c16="http://schemas.microsoft.com/office/drawing/2014/chart" uri="{C3380CC4-5D6E-409C-BE32-E72D297353CC}">
              <c16:uniqueId val="{00000003-6A3E-4A04-8F22-912B5E6B66AE}"/>
            </c:ext>
          </c:extLst>
        </c:ser>
        <c:dLbls>
          <c:showLegendKey val="0"/>
          <c:showVal val="0"/>
          <c:showCatName val="0"/>
          <c:showSerName val="0"/>
          <c:showPercent val="0"/>
          <c:showBubbleSize val="0"/>
        </c:dLbls>
        <c:gapWidth val="219"/>
        <c:overlap val="-27"/>
        <c:axId val="1061811968"/>
        <c:axId val="1061814368"/>
      </c:barChart>
      <c:catAx>
        <c:axId val="1061811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61814368"/>
        <c:crosses val="autoZero"/>
        <c:auto val="1"/>
        <c:lblAlgn val="ctr"/>
        <c:lblOffset val="100"/>
        <c:noMultiLvlLbl val="0"/>
      </c:catAx>
      <c:valAx>
        <c:axId val="1061814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61811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0E2841">
        <a:lumMod val="25000"/>
        <a:lumOff val="75000"/>
      </a:srgbClr>
    </a:solidFill>
    <a:ln>
      <a:noFill/>
    </a:ln>
    <a:effectLst/>
  </c:spPr>
  <c:txPr>
    <a:bodyPr/>
    <a:lstStyle/>
    <a:p>
      <a:pPr>
        <a:defRPr sz="11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'air export'!$B$23</c:f>
              <c:strCache>
                <c:ptCount val="1"/>
                <c:pt idx="0">
                  <c:v>1st Quarter</c:v>
                </c:pt>
              </c:strCache>
            </c:strRef>
          </c:tx>
          <c:spPr>
            <a:solidFill>
              <a:srgbClr val="4472C4"/>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export'!$C$22:$H$22</c:f>
              <c:numCache>
                <c:formatCode>General</c:formatCode>
                <c:ptCount val="6"/>
                <c:pt idx="0">
                  <c:v>2021</c:v>
                </c:pt>
                <c:pt idx="1">
                  <c:v>2022</c:v>
                </c:pt>
                <c:pt idx="2">
                  <c:v>2023</c:v>
                </c:pt>
                <c:pt idx="3">
                  <c:v>2024</c:v>
                </c:pt>
                <c:pt idx="4">
                  <c:v>2025</c:v>
                </c:pt>
                <c:pt idx="5">
                  <c:v>2026</c:v>
                </c:pt>
              </c:numCache>
            </c:numRef>
          </c:cat>
          <c:val>
            <c:numRef>
              <c:f>'air export'!$C$23:$H$23</c:f>
              <c:numCache>
                <c:formatCode>#,##0.00</c:formatCode>
                <c:ptCount val="6"/>
                <c:pt idx="0">
                  <c:v>27222.61</c:v>
                </c:pt>
                <c:pt idx="1">
                  <c:v>31077.09</c:v>
                </c:pt>
                <c:pt idx="2">
                  <c:v>23205.65</c:v>
                </c:pt>
                <c:pt idx="3">
                  <c:v>31503.9</c:v>
                </c:pt>
                <c:pt idx="4">
                  <c:v>27836.77</c:v>
                </c:pt>
                <c:pt idx="5">
                  <c:v>29626.99</c:v>
                </c:pt>
              </c:numCache>
            </c:numRef>
          </c:val>
          <c:extLst>
            <c:ext xmlns:c16="http://schemas.microsoft.com/office/drawing/2014/chart" uri="{C3380CC4-5D6E-409C-BE32-E72D297353CC}">
              <c16:uniqueId val="{00000000-034F-46DB-812D-F8EF0030E264}"/>
            </c:ext>
          </c:extLst>
        </c:ser>
        <c:ser>
          <c:idx val="1"/>
          <c:order val="1"/>
          <c:tx>
            <c:strRef>
              <c:f>'air export'!$B$24</c:f>
              <c:strCache>
                <c:ptCount val="1"/>
                <c:pt idx="0">
                  <c:v>2nd Quarter</c:v>
                </c:pt>
              </c:strCache>
            </c:strRef>
          </c:tx>
          <c:spPr>
            <a:solidFill>
              <a:srgbClr val="ED7D31"/>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export'!$C$22:$H$22</c:f>
              <c:numCache>
                <c:formatCode>General</c:formatCode>
                <c:ptCount val="6"/>
                <c:pt idx="0">
                  <c:v>2021</c:v>
                </c:pt>
                <c:pt idx="1">
                  <c:v>2022</c:v>
                </c:pt>
                <c:pt idx="2">
                  <c:v>2023</c:v>
                </c:pt>
                <c:pt idx="3">
                  <c:v>2024</c:v>
                </c:pt>
                <c:pt idx="4">
                  <c:v>2025</c:v>
                </c:pt>
                <c:pt idx="5">
                  <c:v>2026</c:v>
                </c:pt>
              </c:numCache>
            </c:numRef>
          </c:cat>
          <c:val>
            <c:numRef>
              <c:f>'air export'!$C$24:$H$24</c:f>
              <c:numCache>
                <c:formatCode>#,##0.00</c:formatCode>
                <c:ptCount val="6"/>
                <c:pt idx="0">
                  <c:v>26850.98</c:v>
                </c:pt>
                <c:pt idx="1">
                  <c:v>29714.27</c:v>
                </c:pt>
                <c:pt idx="2">
                  <c:v>23356.89</c:v>
                </c:pt>
                <c:pt idx="3">
                  <c:v>28374.27</c:v>
                </c:pt>
                <c:pt idx="4">
                  <c:v>26460.34</c:v>
                </c:pt>
                <c:pt idx="5">
                  <c:v>28046.377</c:v>
                </c:pt>
              </c:numCache>
            </c:numRef>
          </c:val>
          <c:extLst>
            <c:ext xmlns:c16="http://schemas.microsoft.com/office/drawing/2014/chart" uri="{C3380CC4-5D6E-409C-BE32-E72D297353CC}">
              <c16:uniqueId val="{00000001-034F-46DB-812D-F8EF0030E264}"/>
            </c:ext>
          </c:extLst>
        </c:ser>
        <c:ser>
          <c:idx val="2"/>
          <c:order val="2"/>
          <c:tx>
            <c:strRef>
              <c:f>'air export'!$B$25</c:f>
              <c:strCache>
                <c:ptCount val="1"/>
                <c:pt idx="0">
                  <c:v>3rd Quarter</c:v>
                </c:pt>
              </c:strCache>
            </c:strRef>
          </c:tx>
          <c:spPr>
            <a:solidFill>
              <a:srgbClr val="A5A5A5"/>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export'!$C$22:$H$22</c:f>
              <c:numCache>
                <c:formatCode>General</c:formatCode>
                <c:ptCount val="6"/>
                <c:pt idx="0">
                  <c:v>2021</c:v>
                </c:pt>
                <c:pt idx="1">
                  <c:v>2022</c:v>
                </c:pt>
                <c:pt idx="2">
                  <c:v>2023</c:v>
                </c:pt>
                <c:pt idx="3">
                  <c:v>2024</c:v>
                </c:pt>
                <c:pt idx="4">
                  <c:v>2025</c:v>
                </c:pt>
                <c:pt idx="5">
                  <c:v>2026</c:v>
                </c:pt>
              </c:numCache>
            </c:numRef>
          </c:cat>
          <c:val>
            <c:numRef>
              <c:f>'air export'!$C$25:$H$25</c:f>
              <c:numCache>
                <c:formatCode>#,##0.00</c:formatCode>
                <c:ptCount val="6"/>
                <c:pt idx="0">
                  <c:v>33925.519999999997</c:v>
                </c:pt>
                <c:pt idx="1">
                  <c:v>24411.19</c:v>
                </c:pt>
                <c:pt idx="2" formatCode="_(* #,##0.00_);_(* \(#,##0.00\);_(* \-??_);_(@_)">
                  <c:v>26925.61</c:v>
                </c:pt>
                <c:pt idx="3" formatCode="_(* #,##0.00_);_(* \(#,##0.00\);_(* \-??_);_(@_)">
                  <c:v>32199.98</c:v>
                </c:pt>
                <c:pt idx="4" formatCode="_(* #,##0.00_);_(* \(#,##0.00\);_(* \-??_);_(@_)">
                  <c:v>32152.81</c:v>
                </c:pt>
              </c:numCache>
            </c:numRef>
          </c:val>
          <c:extLst>
            <c:ext xmlns:c16="http://schemas.microsoft.com/office/drawing/2014/chart" uri="{C3380CC4-5D6E-409C-BE32-E72D297353CC}">
              <c16:uniqueId val="{00000002-034F-46DB-812D-F8EF0030E264}"/>
            </c:ext>
          </c:extLst>
        </c:ser>
        <c:ser>
          <c:idx val="3"/>
          <c:order val="3"/>
          <c:tx>
            <c:strRef>
              <c:f>'air export'!$B$26</c:f>
              <c:strCache>
                <c:ptCount val="1"/>
                <c:pt idx="0">
                  <c:v>4th Quarter</c:v>
                </c:pt>
              </c:strCache>
            </c:strRef>
          </c:tx>
          <c:spPr>
            <a:solidFill>
              <a:srgbClr val="FFC000"/>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export'!$C$22:$H$22</c:f>
              <c:numCache>
                <c:formatCode>General</c:formatCode>
                <c:ptCount val="6"/>
                <c:pt idx="0">
                  <c:v>2021</c:v>
                </c:pt>
                <c:pt idx="1">
                  <c:v>2022</c:v>
                </c:pt>
                <c:pt idx="2">
                  <c:v>2023</c:v>
                </c:pt>
                <c:pt idx="3">
                  <c:v>2024</c:v>
                </c:pt>
                <c:pt idx="4">
                  <c:v>2025</c:v>
                </c:pt>
                <c:pt idx="5">
                  <c:v>2026</c:v>
                </c:pt>
              </c:numCache>
            </c:numRef>
          </c:cat>
          <c:val>
            <c:numRef>
              <c:f>'air export'!$C$26:$H$26</c:f>
              <c:numCache>
                <c:formatCode>#,##0.00</c:formatCode>
                <c:ptCount val="6"/>
                <c:pt idx="0">
                  <c:v>36109.839999999997</c:v>
                </c:pt>
                <c:pt idx="1">
                  <c:v>22865.98</c:v>
                </c:pt>
                <c:pt idx="2">
                  <c:v>25297.77</c:v>
                </c:pt>
                <c:pt idx="3">
                  <c:v>27775.07</c:v>
                </c:pt>
                <c:pt idx="4">
                  <c:v>29412.85</c:v>
                </c:pt>
              </c:numCache>
            </c:numRef>
          </c:val>
          <c:extLst>
            <c:ext xmlns:c16="http://schemas.microsoft.com/office/drawing/2014/chart" uri="{C3380CC4-5D6E-409C-BE32-E72D297353CC}">
              <c16:uniqueId val="{00000003-034F-46DB-812D-F8EF0030E264}"/>
            </c:ext>
          </c:extLst>
        </c:ser>
        <c:dLbls>
          <c:showLegendKey val="0"/>
          <c:showVal val="0"/>
          <c:showCatName val="0"/>
          <c:showSerName val="0"/>
          <c:showPercent val="0"/>
          <c:showBubbleSize val="0"/>
        </c:dLbls>
        <c:gapWidth val="219"/>
        <c:overlap val="100"/>
        <c:axId val="88912611"/>
        <c:axId val="90849385"/>
      </c:barChart>
      <c:catAx>
        <c:axId val="88912611"/>
        <c:scaling>
          <c:orientation val="minMax"/>
        </c:scaling>
        <c:delete val="0"/>
        <c:axPos val="b"/>
        <c:numFmt formatCode="General" sourceLinked="0"/>
        <c:majorTickMark val="none"/>
        <c:minorTickMark val="none"/>
        <c:tickLblPos val="nextTo"/>
        <c:spPr>
          <a:ln w="9360">
            <a:solidFill>
              <a:srgbClr val="D9D9D9"/>
            </a:solidFill>
            <a:round/>
          </a:ln>
        </c:spPr>
        <c:crossAx val="90849385"/>
        <c:crosses val="autoZero"/>
        <c:auto val="1"/>
        <c:lblAlgn val="ctr"/>
        <c:lblOffset val="100"/>
        <c:noMultiLvlLbl val="0"/>
      </c:catAx>
      <c:valAx>
        <c:axId val="90849385"/>
        <c:scaling>
          <c:orientation val="minMax"/>
        </c:scaling>
        <c:delete val="0"/>
        <c:axPos val="l"/>
        <c:majorGridlines>
          <c:spPr>
            <a:ln w="9360">
              <a:solidFill>
                <a:srgbClr val="D9D9D9"/>
              </a:solidFill>
              <a:round/>
            </a:ln>
          </c:spPr>
        </c:majorGridlines>
        <c:numFmt formatCode="#,##0.00" sourceLinked="0"/>
        <c:majorTickMark val="none"/>
        <c:minorTickMark val="none"/>
        <c:tickLblPos val="nextTo"/>
        <c:spPr>
          <a:ln w="6480">
            <a:noFill/>
          </a:ln>
        </c:spPr>
        <c:crossAx val="88912611"/>
        <c:crosses val="autoZero"/>
        <c:crossBetween val="between"/>
      </c:valAx>
      <c:spPr>
        <a:solidFill>
          <a:srgbClr val="0E2841">
            <a:lumMod val="25000"/>
            <a:lumOff val="75000"/>
          </a:srgbClr>
        </a:solidFill>
        <a:ln w="0">
          <a:noFill/>
        </a:ln>
      </c:spPr>
    </c:plotArea>
    <c:legend>
      <c:legendPos val="b"/>
      <c:overlay val="0"/>
      <c:spPr>
        <a:noFill/>
        <a:ln w="0">
          <a:noFill/>
        </a:ln>
      </c:spPr>
    </c:legend>
    <c:plotVisOnly val="1"/>
    <c:dispBlanksAs val="gap"/>
    <c:showDLblsOverMax val="1"/>
  </c:chart>
  <c:spPr>
    <a:solidFill>
      <a:srgbClr val="FFFFFF"/>
    </a:solidFill>
    <a:ln w="9360">
      <a:solidFill>
        <a:srgbClr val="D9D9D9"/>
      </a:solidFill>
      <a:round/>
    </a:ln>
  </c:spPr>
  <c:txPr>
    <a:bodyPr/>
    <a:lstStyle/>
    <a:p>
      <a:pPr>
        <a:defRPr sz="11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'air import'!$C$2</c:f>
              <c:strCache>
                <c:ptCount val="1"/>
                <c:pt idx="0">
                  <c:v>2021</c:v>
                </c:pt>
              </c:strCache>
            </c:strRef>
          </c:tx>
          <c:spPr>
            <a:ln w="28440" cap="rnd">
              <a:solidFill>
                <a:srgbClr val="4472C4"/>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import'!$B$3:$B$14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import'!$C$3:$C$14</c:f>
              <c:numCache>
                <c:formatCode>#,##0.00</c:formatCode>
                <c:ptCount val="12"/>
                <c:pt idx="0">
                  <c:v>3865.25</c:v>
                </c:pt>
                <c:pt idx="1">
                  <c:v>3177.57</c:v>
                </c:pt>
                <c:pt idx="2">
                  <c:v>3914.5</c:v>
                </c:pt>
                <c:pt idx="3">
                  <c:v>3353.93</c:v>
                </c:pt>
                <c:pt idx="4">
                  <c:v>3711.17</c:v>
                </c:pt>
                <c:pt idx="5">
                  <c:v>3312.3</c:v>
                </c:pt>
                <c:pt idx="6">
                  <c:v>3859.5</c:v>
                </c:pt>
                <c:pt idx="7">
                  <c:v>4182.1400000000003</c:v>
                </c:pt>
                <c:pt idx="8">
                  <c:v>3943.5</c:v>
                </c:pt>
                <c:pt idx="9">
                  <c:v>4778.13</c:v>
                </c:pt>
                <c:pt idx="10">
                  <c:v>5215.43</c:v>
                </c:pt>
                <c:pt idx="11">
                  <c:v>4678.7700000000004</c:v>
                </c:pt>
              </c:numCache>
            </c:numRef>
          </c:val>
          <c:smooth val="0"/>
          <c:extLst>
            <c:ext xmlns:c16="http://schemas.microsoft.com/office/drawing/2014/chart" uri="{C3380CC4-5D6E-409C-BE32-E72D297353CC}">
              <c16:uniqueId val="{00000000-A9E5-4709-AD7D-6979493052D5}"/>
            </c:ext>
          </c:extLst>
        </c:ser>
        <c:ser>
          <c:idx val="1"/>
          <c:order val="1"/>
          <c:tx>
            <c:strRef>
              <c:f>'air import'!$D$2</c:f>
              <c:strCache>
                <c:ptCount val="1"/>
                <c:pt idx="0">
                  <c:v>2022</c:v>
                </c:pt>
              </c:strCache>
            </c:strRef>
          </c:tx>
          <c:spPr>
            <a:ln w="28440" cap="rnd">
              <a:solidFill>
                <a:srgbClr val="ED7D31"/>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import'!$B$3:$B$14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import'!$D$3:$D$14</c:f>
              <c:numCache>
                <c:formatCode>#,##0.00</c:formatCode>
                <c:ptCount val="12"/>
                <c:pt idx="0">
                  <c:v>4373.74</c:v>
                </c:pt>
                <c:pt idx="1">
                  <c:v>3081.75</c:v>
                </c:pt>
                <c:pt idx="2">
                  <c:v>3870.15</c:v>
                </c:pt>
                <c:pt idx="3">
                  <c:v>3036.41</c:v>
                </c:pt>
                <c:pt idx="4">
                  <c:v>3401.47</c:v>
                </c:pt>
                <c:pt idx="5">
                  <c:v>3397.17</c:v>
                </c:pt>
                <c:pt idx="6">
                  <c:v>2781.64</c:v>
                </c:pt>
                <c:pt idx="7">
                  <c:v>2543.83</c:v>
                </c:pt>
                <c:pt idx="8">
                  <c:v>2964.78</c:v>
                </c:pt>
                <c:pt idx="9">
                  <c:v>2743.05</c:v>
                </c:pt>
                <c:pt idx="10">
                  <c:v>2656.84</c:v>
                </c:pt>
                <c:pt idx="11">
                  <c:v>3203.43</c:v>
                </c:pt>
              </c:numCache>
            </c:numRef>
          </c:val>
          <c:smooth val="0"/>
          <c:extLst>
            <c:ext xmlns:c16="http://schemas.microsoft.com/office/drawing/2014/chart" uri="{C3380CC4-5D6E-409C-BE32-E72D297353CC}">
              <c16:uniqueId val="{00000001-A9E5-4709-AD7D-6979493052D5}"/>
            </c:ext>
          </c:extLst>
        </c:ser>
        <c:ser>
          <c:idx val="2"/>
          <c:order val="2"/>
          <c:tx>
            <c:strRef>
              <c:f>'air import'!$E$2</c:f>
              <c:strCache>
                <c:ptCount val="1"/>
                <c:pt idx="0">
                  <c:v>2023</c:v>
                </c:pt>
              </c:strCache>
            </c:strRef>
          </c:tx>
          <c:spPr>
            <a:ln w="28440" cap="rnd">
              <a:solidFill>
                <a:srgbClr val="A5A5A5"/>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import'!$B$3:$B$14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import'!$E$3:$E$14</c:f>
              <c:numCache>
                <c:formatCode>#,##0.00</c:formatCode>
                <c:ptCount val="12"/>
                <c:pt idx="0">
                  <c:v>2522.41</c:v>
                </c:pt>
                <c:pt idx="1">
                  <c:v>2608.16</c:v>
                </c:pt>
                <c:pt idx="2">
                  <c:v>2971.05</c:v>
                </c:pt>
                <c:pt idx="3">
                  <c:v>2596.85</c:v>
                </c:pt>
                <c:pt idx="4">
                  <c:v>2570.2800000000002</c:v>
                </c:pt>
                <c:pt idx="5">
                  <c:v>2816.53</c:v>
                </c:pt>
                <c:pt idx="6">
                  <c:v>2976.63</c:v>
                </c:pt>
                <c:pt idx="7">
                  <c:v>2998.65</c:v>
                </c:pt>
                <c:pt idx="8">
                  <c:v>2937.76</c:v>
                </c:pt>
                <c:pt idx="9">
                  <c:v>3162.0160000000001</c:v>
                </c:pt>
                <c:pt idx="10">
                  <c:v>3266.7620000000002</c:v>
                </c:pt>
                <c:pt idx="11">
                  <c:v>3469.85</c:v>
                </c:pt>
              </c:numCache>
            </c:numRef>
          </c:val>
          <c:smooth val="0"/>
          <c:extLst>
            <c:ext xmlns:c16="http://schemas.microsoft.com/office/drawing/2014/chart" uri="{C3380CC4-5D6E-409C-BE32-E72D297353CC}">
              <c16:uniqueId val="{00000002-A9E5-4709-AD7D-6979493052D5}"/>
            </c:ext>
          </c:extLst>
        </c:ser>
        <c:ser>
          <c:idx val="3"/>
          <c:order val="3"/>
          <c:tx>
            <c:strRef>
              <c:f>'air import'!$F$2</c:f>
              <c:strCache>
                <c:ptCount val="1"/>
                <c:pt idx="0">
                  <c:v>2024</c:v>
                </c:pt>
              </c:strCache>
            </c:strRef>
          </c:tx>
          <c:spPr>
            <a:ln w="28440" cap="rnd">
              <a:solidFill>
                <a:srgbClr val="FFC000"/>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import'!$B$3:$B$14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import'!$F$3:$F$14</c:f>
              <c:numCache>
                <c:formatCode>#,##0.00</c:formatCode>
                <c:ptCount val="12"/>
                <c:pt idx="0">
                  <c:v>3166</c:v>
                </c:pt>
                <c:pt idx="1">
                  <c:v>3193.22</c:v>
                </c:pt>
                <c:pt idx="2">
                  <c:v>4223.51</c:v>
                </c:pt>
                <c:pt idx="3">
                  <c:v>3381.48</c:v>
                </c:pt>
                <c:pt idx="4">
                  <c:v>3563.49</c:v>
                </c:pt>
                <c:pt idx="5">
                  <c:v>3770.55</c:v>
                </c:pt>
                <c:pt idx="6">
                  <c:v>3888.44</c:v>
                </c:pt>
                <c:pt idx="7">
                  <c:v>3866.55</c:v>
                </c:pt>
                <c:pt idx="8">
                  <c:v>3814.65</c:v>
                </c:pt>
                <c:pt idx="9">
                  <c:v>4160.66</c:v>
                </c:pt>
                <c:pt idx="10">
                  <c:v>3910.74</c:v>
                </c:pt>
                <c:pt idx="11">
                  <c:v>4156.38</c:v>
                </c:pt>
              </c:numCache>
            </c:numRef>
          </c:val>
          <c:smooth val="0"/>
          <c:extLst>
            <c:ext xmlns:c16="http://schemas.microsoft.com/office/drawing/2014/chart" uri="{C3380CC4-5D6E-409C-BE32-E72D297353CC}">
              <c16:uniqueId val="{00000003-A9E5-4709-AD7D-6979493052D5}"/>
            </c:ext>
          </c:extLst>
        </c:ser>
        <c:ser>
          <c:idx val="4"/>
          <c:order val="4"/>
          <c:tx>
            <c:strRef>
              <c:f>'air import'!$G$2</c:f>
              <c:strCache>
                <c:ptCount val="1"/>
                <c:pt idx="0">
                  <c:v>2025</c:v>
                </c:pt>
              </c:strCache>
            </c:strRef>
          </c:tx>
          <c:spPr>
            <a:ln w="28440" cap="rnd">
              <a:solidFill>
                <a:srgbClr val="5B9BD5"/>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import'!$B$3:$B$14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import'!$G$3:$G$14</c:f>
              <c:numCache>
                <c:formatCode>#,##0.00</c:formatCode>
                <c:ptCount val="12"/>
                <c:pt idx="0">
                  <c:v>3569.17</c:v>
                </c:pt>
                <c:pt idx="1">
                  <c:v>3168.56</c:v>
                </c:pt>
                <c:pt idx="2">
                  <c:v>4449.37</c:v>
                </c:pt>
                <c:pt idx="3">
                  <c:v>3462.66</c:v>
                </c:pt>
                <c:pt idx="4">
                  <c:v>3874.42</c:v>
                </c:pt>
                <c:pt idx="5">
                  <c:v>4149.1499999999996</c:v>
                </c:pt>
                <c:pt idx="6">
                  <c:v>4237.0200000000004</c:v>
                </c:pt>
                <c:pt idx="7">
                  <c:v>3921.49</c:v>
                </c:pt>
                <c:pt idx="8">
                  <c:v>3871.17</c:v>
                </c:pt>
                <c:pt idx="9">
                  <c:v>4301.5</c:v>
                </c:pt>
                <c:pt idx="10">
                  <c:v>4191.2299999999996</c:v>
                </c:pt>
                <c:pt idx="11">
                  <c:v>4802.21</c:v>
                </c:pt>
              </c:numCache>
            </c:numRef>
          </c:val>
          <c:smooth val="0"/>
          <c:extLst>
            <c:ext xmlns:c16="http://schemas.microsoft.com/office/drawing/2014/chart" uri="{C3380CC4-5D6E-409C-BE32-E72D297353CC}">
              <c16:uniqueId val="{00000004-A9E5-4709-AD7D-6979493052D5}"/>
            </c:ext>
          </c:extLst>
        </c:ser>
        <c:ser>
          <c:idx val="5"/>
          <c:order val="5"/>
          <c:tx>
            <c:strRef>
              <c:f>'air import'!$H$2</c:f>
              <c:strCache>
                <c:ptCount val="1"/>
                <c:pt idx="0">
                  <c:v>2026</c:v>
                </c:pt>
              </c:strCache>
            </c:strRef>
          </c:tx>
          <c:spPr>
            <a:ln w="28440" cap="rnd">
              <a:solidFill>
                <a:srgbClr val="70AD47"/>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import'!$B$3:$B$14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'air import'!$H$3:$H$14</c:f>
              <c:numCache>
                <c:formatCode>#,##0.00</c:formatCode>
                <c:ptCount val="12"/>
                <c:pt idx="0">
                  <c:v>4103.5600000000004</c:v>
                </c:pt>
                <c:pt idx="1">
                  <c:v>3705.85</c:v>
                </c:pt>
                <c:pt idx="2">
                  <c:v>3931.34</c:v>
                </c:pt>
                <c:pt idx="3">
                  <c:v>4215.08</c:v>
                </c:pt>
                <c:pt idx="4">
                  <c:v>4255.8789999999999</c:v>
                </c:pt>
                <c:pt idx="5">
                  <c:v>4384.8050000000003</c:v>
                </c:pt>
              </c:numCache>
            </c:numRef>
          </c:val>
          <c:smooth val="0"/>
          <c:extLst>
            <c:ext xmlns:c16="http://schemas.microsoft.com/office/drawing/2014/chart" uri="{C3380CC4-5D6E-409C-BE32-E72D297353CC}">
              <c16:uniqueId val="{00000005-A9E5-4709-AD7D-6979493052D5}"/>
            </c:ext>
          </c:extLst>
        </c:ser>
        <c:dLbls>
          <c:showLegendKey val="0"/>
          <c:showVal val="0"/>
          <c:showCatName val="0"/>
          <c:showSerName val="0"/>
          <c:showPercent val="0"/>
          <c:showBubbleSize val="0"/>
        </c:dLbls>
        <c:hiLowLines>
          <c:spPr>
            <a:ln w="0">
              <a:noFill/>
            </a:ln>
          </c:spPr>
        </c:hiLowLines>
        <c:smooth val="0"/>
        <c:axId val="22410500"/>
        <c:axId val="4536091"/>
      </c:lineChart>
      <c:catAx>
        <c:axId val="22410500"/>
        <c:scaling>
          <c:orientation val="minMax"/>
        </c:scaling>
        <c:delete val="0"/>
        <c:axPos val="b"/>
        <c:numFmt formatCode="General" sourceLinked="0"/>
        <c:majorTickMark val="none"/>
        <c:minorTickMark val="none"/>
        <c:tickLblPos val="nextTo"/>
        <c:spPr>
          <a:ln w="9360">
            <a:solidFill>
              <a:srgbClr val="D9D9D9"/>
            </a:solidFill>
            <a:round/>
          </a:ln>
        </c:spPr>
        <c:crossAx val="4536091"/>
        <c:crosses val="autoZero"/>
        <c:auto val="1"/>
        <c:lblAlgn val="ctr"/>
        <c:lblOffset val="100"/>
        <c:noMultiLvlLbl val="0"/>
      </c:catAx>
      <c:valAx>
        <c:axId val="4536091"/>
        <c:scaling>
          <c:orientation val="minMax"/>
        </c:scaling>
        <c:delete val="0"/>
        <c:axPos val="l"/>
        <c:majorGridlines>
          <c:spPr>
            <a:ln w="9360">
              <a:solidFill>
                <a:srgbClr val="D9D9D9"/>
              </a:solidFill>
              <a:round/>
            </a:ln>
          </c:spPr>
        </c:majorGridlines>
        <c:numFmt formatCode="#,##0.00" sourceLinked="0"/>
        <c:majorTickMark val="none"/>
        <c:minorTickMark val="none"/>
        <c:tickLblPos val="nextTo"/>
        <c:spPr>
          <a:ln w="6480">
            <a:noFill/>
          </a:ln>
        </c:spPr>
        <c:crossAx val="22410500"/>
        <c:crosses val="autoZero"/>
        <c:crossBetween val="between"/>
      </c:valAx>
      <c:spPr>
        <a:noFill/>
        <a:ln w="0">
          <a:noFill/>
        </a:ln>
      </c:spPr>
    </c:plotArea>
    <c:legend>
      <c:legendPos val="b"/>
      <c:overlay val="0"/>
      <c:spPr>
        <a:noFill/>
        <a:ln w="0">
          <a:noFill/>
        </a:ln>
      </c:spPr>
    </c:legend>
    <c:plotVisOnly val="1"/>
    <c:dispBlanksAs val="gap"/>
    <c:showDLblsOverMax val="1"/>
  </c:chart>
  <c:spPr>
    <a:solidFill>
      <a:srgbClr val="E8E8E8">
        <a:lumMod val="75000"/>
      </a:srgbClr>
    </a:solidFill>
    <a:ln w="9360">
      <a:solidFill>
        <a:srgbClr val="D9D9D9"/>
      </a:solidFill>
      <a:round/>
    </a:ln>
  </c:spPr>
  <c:txPr>
    <a:bodyPr/>
    <a:lstStyle/>
    <a:p>
      <a:pPr>
        <a:defRPr sz="105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'air import'!$B$21</c:f>
              <c:strCache>
                <c:ptCount val="1"/>
                <c:pt idx="0">
                  <c:v>1st Quarter</c:v>
                </c:pt>
              </c:strCache>
            </c:strRef>
          </c:tx>
          <c:spPr>
            <a:solidFill>
              <a:srgbClr val="4472C4"/>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import'!$C$20:$H$20</c:f>
              <c:numCache>
                <c:formatCode>General</c:formatCode>
                <c:ptCount val="6"/>
                <c:pt idx="0">
                  <c:v>2021</c:v>
                </c:pt>
                <c:pt idx="1">
                  <c:v>2022</c:v>
                </c:pt>
                <c:pt idx="2">
                  <c:v>2023</c:v>
                </c:pt>
                <c:pt idx="3">
                  <c:v>2024</c:v>
                </c:pt>
                <c:pt idx="4">
                  <c:v>2025</c:v>
                </c:pt>
                <c:pt idx="5">
                  <c:v>2026</c:v>
                </c:pt>
              </c:numCache>
            </c:numRef>
          </c:cat>
          <c:val>
            <c:numRef>
              <c:f>'air import'!$C$21:$H$21</c:f>
              <c:numCache>
                <c:formatCode>#,##0.00</c:formatCode>
                <c:ptCount val="6"/>
                <c:pt idx="0">
                  <c:v>10957.32</c:v>
                </c:pt>
                <c:pt idx="1">
                  <c:v>11325.64</c:v>
                </c:pt>
                <c:pt idx="2">
                  <c:v>8101.62</c:v>
                </c:pt>
                <c:pt idx="3">
                  <c:v>10582.73</c:v>
                </c:pt>
                <c:pt idx="4">
                  <c:v>11187.1</c:v>
                </c:pt>
                <c:pt idx="5">
                  <c:v>11740.75</c:v>
                </c:pt>
              </c:numCache>
            </c:numRef>
          </c:val>
          <c:extLst>
            <c:ext xmlns:c16="http://schemas.microsoft.com/office/drawing/2014/chart" uri="{C3380CC4-5D6E-409C-BE32-E72D297353CC}">
              <c16:uniqueId val="{00000000-BFFD-479F-A669-E4AE0338EE0B}"/>
            </c:ext>
          </c:extLst>
        </c:ser>
        <c:ser>
          <c:idx val="1"/>
          <c:order val="1"/>
          <c:tx>
            <c:strRef>
              <c:f>'air import'!$B$22</c:f>
              <c:strCache>
                <c:ptCount val="1"/>
                <c:pt idx="0">
                  <c:v>2nd Quarter</c:v>
                </c:pt>
              </c:strCache>
            </c:strRef>
          </c:tx>
          <c:spPr>
            <a:solidFill>
              <a:srgbClr val="ED7D31"/>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import'!$C$20:$H$20</c:f>
              <c:numCache>
                <c:formatCode>General</c:formatCode>
                <c:ptCount val="6"/>
                <c:pt idx="0">
                  <c:v>2021</c:v>
                </c:pt>
                <c:pt idx="1">
                  <c:v>2022</c:v>
                </c:pt>
                <c:pt idx="2">
                  <c:v>2023</c:v>
                </c:pt>
                <c:pt idx="3">
                  <c:v>2024</c:v>
                </c:pt>
                <c:pt idx="4">
                  <c:v>2025</c:v>
                </c:pt>
                <c:pt idx="5">
                  <c:v>2026</c:v>
                </c:pt>
              </c:numCache>
            </c:numRef>
          </c:cat>
          <c:val>
            <c:numRef>
              <c:f>'air import'!$C$22:$H$22</c:f>
              <c:numCache>
                <c:formatCode>#,##0.00</c:formatCode>
                <c:ptCount val="6"/>
                <c:pt idx="0">
                  <c:v>10377.4</c:v>
                </c:pt>
                <c:pt idx="1">
                  <c:v>9835.0499999999993</c:v>
                </c:pt>
                <c:pt idx="2">
                  <c:v>7983.66</c:v>
                </c:pt>
                <c:pt idx="3">
                  <c:v>10715.52</c:v>
                </c:pt>
                <c:pt idx="4">
                  <c:v>11486.23</c:v>
                </c:pt>
                <c:pt idx="5">
                  <c:v>12855.763999999999</c:v>
                </c:pt>
              </c:numCache>
            </c:numRef>
          </c:val>
          <c:extLst>
            <c:ext xmlns:c16="http://schemas.microsoft.com/office/drawing/2014/chart" uri="{C3380CC4-5D6E-409C-BE32-E72D297353CC}">
              <c16:uniqueId val="{00000001-BFFD-479F-A669-E4AE0338EE0B}"/>
            </c:ext>
          </c:extLst>
        </c:ser>
        <c:ser>
          <c:idx val="2"/>
          <c:order val="2"/>
          <c:tx>
            <c:strRef>
              <c:f>'air import'!$B$23</c:f>
              <c:strCache>
                <c:ptCount val="1"/>
                <c:pt idx="0">
                  <c:v>3rd Quarter</c:v>
                </c:pt>
              </c:strCache>
            </c:strRef>
          </c:tx>
          <c:spPr>
            <a:solidFill>
              <a:srgbClr val="A5A5A5"/>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import'!$C$20:$H$20</c:f>
              <c:numCache>
                <c:formatCode>General</c:formatCode>
                <c:ptCount val="6"/>
                <c:pt idx="0">
                  <c:v>2021</c:v>
                </c:pt>
                <c:pt idx="1">
                  <c:v>2022</c:v>
                </c:pt>
                <c:pt idx="2">
                  <c:v>2023</c:v>
                </c:pt>
                <c:pt idx="3">
                  <c:v>2024</c:v>
                </c:pt>
                <c:pt idx="4">
                  <c:v>2025</c:v>
                </c:pt>
                <c:pt idx="5">
                  <c:v>2026</c:v>
                </c:pt>
              </c:numCache>
            </c:numRef>
          </c:cat>
          <c:val>
            <c:numRef>
              <c:f>'air import'!$C$23:$H$23</c:f>
              <c:numCache>
                <c:formatCode>#,##0.00</c:formatCode>
                <c:ptCount val="6"/>
                <c:pt idx="0">
                  <c:v>11985.14</c:v>
                </c:pt>
                <c:pt idx="1">
                  <c:v>8290.25</c:v>
                </c:pt>
                <c:pt idx="2">
                  <c:v>8913.0400000000009</c:v>
                </c:pt>
                <c:pt idx="3">
                  <c:v>11569.64</c:v>
                </c:pt>
                <c:pt idx="4">
                  <c:v>12029.68</c:v>
                </c:pt>
              </c:numCache>
            </c:numRef>
          </c:val>
          <c:extLst>
            <c:ext xmlns:c16="http://schemas.microsoft.com/office/drawing/2014/chart" uri="{C3380CC4-5D6E-409C-BE32-E72D297353CC}">
              <c16:uniqueId val="{00000002-BFFD-479F-A669-E4AE0338EE0B}"/>
            </c:ext>
          </c:extLst>
        </c:ser>
        <c:ser>
          <c:idx val="3"/>
          <c:order val="3"/>
          <c:tx>
            <c:strRef>
              <c:f>'air import'!$B$24</c:f>
              <c:strCache>
                <c:ptCount val="1"/>
                <c:pt idx="0">
                  <c:v>4th Quarter</c:v>
                </c:pt>
              </c:strCache>
            </c:strRef>
          </c:tx>
          <c:spPr>
            <a:solidFill>
              <a:srgbClr val="FFC000"/>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import'!$C$20:$H$20</c:f>
              <c:numCache>
                <c:formatCode>General</c:formatCode>
                <c:ptCount val="6"/>
                <c:pt idx="0">
                  <c:v>2021</c:v>
                </c:pt>
                <c:pt idx="1">
                  <c:v>2022</c:v>
                </c:pt>
                <c:pt idx="2">
                  <c:v>2023</c:v>
                </c:pt>
                <c:pt idx="3">
                  <c:v>2024</c:v>
                </c:pt>
                <c:pt idx="4">
                  <c:v>2025</c:v>
                </c:pt>
                <c:pt idx="5">
                  <c:v>2026</c:v>
                </c:pt>
              </c:numCache>
            </c:numRef>
          </c:cat>
          <c:val>
            <c:numRef>
              <c:f>'air import'!$C$24:$H$24</c:f>
              <c:numCache>
                <c:formatCode>#,##0.00</c:formatCode>
                <c:ptCount val="6"/>
                <c:pt idx="0">
                  <c:v>14672.33</c:v>
                </c:pt>
                <c:pt idx="1">
                  <c:v>8603.32</c:v>
                </c:pt>
                <c:pt idx="2">
                  <c:v>9898.6299999999992</c:v>
                </c:pt>
                <c:pt idx="3">
                  <c:v>12227.78</c:v>
                </c:pt>
                <c:pt idx="4">
                  <c:v>13294.94</c:v>
                </c:pt>
              </c:numCache>
            </c:numRef>
          </c:val>
          <c:extLst>
            <c:ext xmlns:c16="http://schemas.microsoft.com/office/drawing/2014/chart" uri="{C3380CC4-5D6E-409C-BE32-E72D297353CC}">
              <c16:uniqueId val="{00000003-BFFD-479F-A669-E4AE0338EE0B}"/>
            </c:ext>
          </c:extLst>
        </c:ser>
        <c:dLbls>
          <c:showLegendKey val="0"/>
          <c:showVal val="0"/>
          <c:showCatName val="0"/>
          <c:showSerName val="0"/>
          <c:showPercent val="0"/>
          <c:showBubbleSize val="0"/>
        </c:dLbls>
        <c:gapWidth val="150"/>
        <c:overlap val="100"/>
        <c:axId val="99924322"/>
        <c:axId val="65021487"/>
      </c:barChart>
      <c:catAx>
        <c:axId val="99924322"/>
        <c:scaling>
          <c:orientation val="minMax"/>
        </c:scaling>
        <c:delete val="0"/>
        <c:axPos val="b"/>
        <c:numFmt formatCode="General" sourceLinked="0"/>
        <c:majorTickMark val="none"/>
        <c:minorTickMark val="none"/>
        <c:tickLblPos val="nextTo"/>
        <c:spPr>
          <a:ln w="9360">
            <a:solidFill>
              <a:srgbClr val="D9D9D9"/>
            </a:solidFill>
            <a:round/>
          </a:ln>
        </c:spPr>
        <c:crossAx val="65021487"/>
        <c:crosses val="autoZero"/>
        <c:auto val="1"/>
        <c:lblAlgn val="ctr"/>
        <c:lblOffset val="100"/>
        <c:noMultiLvlLbl val="0"/>
      </c:catAx>
      <c:valAx>
        <c:axId val="65021487"/>
        <c:scaling>
          <c:orientation val="minMax"/>
        </c:scaling>
        <c:delete val="0"/>
        <c:axPos val="l"/>
        <c:majorGridlines>
          <c:spPr>
            <a:ln w="9360">
              <a:solidFill>
                <a:srgbClr val="D9D9D9"/>
              </a:solidFill>
              <a:round/>
            </a:ln>
          </c:spPr>
        </c:majorGridlines>
        <c:numFmt formatCode="#,##0.00" sourceLinked="0"/>
        <c:majorTickMark val="none"/>
        <c:minorTickMark val="none"/>
        <c:tickLblPos val="nextTo"/>
        <c:spPr>
          <a:ln w="6480">
            <a:noFill/>
          </a:ln>
        </c:spPr>
        <c:crossAx val="99924322"/>
        <c:crosses val="autoZero"/>
        <c:crossBetween val="between"/>
      </c:valAx>
      <c:spPr>
        <a:solidFill>
          <a:srgbClr val="0E2841">
            <a:lumMod val="25000"/>
            <a:lumOff val="75000"/>
          </a:srgbClr>
        </a:solidFill>
        <a:ln w="0">
          <a:noFill/>
        </a:ln>
      </c:spPr>
    </c:plotArea>
    <c:legend>
      <c:legendPos val="b"/>
      <c:overlay val="0"/>
      <c:spPr>
        <a:noFill/>
        <a:ln w="0">
          <a:noFill/>
        </a:ln>
      </c:spPr>
    </c:legend>
    <c:plotVisOnly val="1"/>
    <c:dispBlanksAs val="gap"/>
    <c:showDLblsOverMax val="1"/>
  </c:chart>
  <c:spPr>
    <a:solidFill>
      <a:srgbClr val="FFFFFF"/>
    </a:solidFill>
    <a:ln w="9360">
      <a:solidFill>
        <a:srgbClr val="D9D9D9"/>
      </a:solidFill>
      <a:round/>
    </a:ln>
  </c:spPr>
  <c:txPr>
    <a:bodyPr/>
    <a:lstStyle/>
    <a:p>
      <a:pPr>
        <a:defRPr sz="11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'air transhipment'!$B$3</c:f>
              <c:strCache>
                <c:ptCount val="1"/>
                <c:pt idx="0">
                  <c:v>1st Quarter</c:v>
                </c:pt>
              </c:strCache>
            </c:strRef>
          </c:tx>
          <c:spPr>
            <a:solidFill>
              <a:srgbClr val="4472C4"/>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transhipment'!$C$2:$H$2</c:f>
              <c:numCache>
                <c:formatCode>General</c:formatCode>
                <c:ptCount val="6"/>
                <c:pt idx="0">
                  <c:v>2021</c:v>
                </c:pt>
                <c:pt idx="1">
                  <c:v>2022</c:v>
                </c:pt>
                <c:pt idx="2">
                  <c:v>2023</c:v>
                </c:pt>
                <c:pt idx="3">
                  <c:v>2024</c:v>
                </c:pt>
                <c:pt idx="4">
                  <c:v>2025</c:v>
                </c:pt>
                <c:pt idx="5">
                  <c:v>2026</c:v>
                </c:pt>
              </c:numCache>
            </c:numRef>
          </c:cat>
          <c:val>
            <c:numRef>
              <c:f>'air transhipment'!$C$3:$H$3</c:f>
              <c:numCache>
                <c:formatCode>#,##0.00</c:formatCode>
                <c:ptCount val="6"/>
                <c:pt idx="0">
                  <c:v>3765.81</c:v>
                </c:pt>
                <c:pt idx="1">
                  <c:v>6138.5</c:v>
                </c:pt>
                <c:pt idx="2">
                  <c:v>5727.79</c:v>
                </c:pt>
                <c:pt idx="3">
                  <c:v>7355.92</c:v>
                </c:pt>
                <c:pt idx="4">
                  <c:v>5679.26</c:v>
                </c:pt>
                <c:pt idx="5">
                  <c:v>6147.44</c:v>
                </c:pt>
              </c:numCache>
            </c:numRef>
          </c:val>
          <c:extLst>
            <c:ext xmlns:c16="http://schemas.microsoft.com/office/drawing/2014/chart" uri="{C3380CC4-5D6E-409C-BE32-E72D297353CC}">
              <c16:uniqueId val="{00000000-1597-4BB5-99A5-1F62C36DD4E8}"/>
            </c:ext>
          </c:extLst>
        </c:ser>
        <c:ser>
          <c:idx val="1"/>
          <c:order val="1"/>
          <c:tx>
            <c:strRef>
              <c:f>'air transhipment'!$B$4</c:f>
              <c:strCache>
                <c:ptCount val="1"/>
                <c:pt idx="0">
                  <c:v>2nd Quarter</c:v>
                </c:pt>
              </c:strCache>
            </c:strRef>
          </c:tx>
          <c:spPr>
            <a:solidFill>
              <a:srgbClr val="ED7D31"/>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transhipment'!$C$2:$H$2</c:f>
              <c:numCache>
                <c:formatCode>General</c:formatCode>
                <c:ptCount val="6"/>
                <c:pt idx="0">
                  <c:v>2021</c:v>
                </c:pt>
                <c:pt idx="1">
                  <c:v>2022</c:v>
                </c:pt>
                <c:pt idx="2">
                  <c:v>2023</c:v>
                </c:pt>
                <c:pt idx="3">
                  <c:v>2024</c:v>
                </c:pt>
                <c:pt idx="4">
                  <c:v>2025</c:v>
                </c:pt>
                <c:pt idx="5">
                  <c:v>2026</c:v>
                </c:pt>
              </c:numCache>
            </c:numRef>
          </c:cat>
          <c:val>
            <c:numRef>
              <c:f>'air transhipment'!$C$4:$H$4</c:f>
              <c:numCache>
                <c:formatCode>#,##0.00</c:formatCode>
                <c:ptCount val="6"/>
                <c:pt idx="0">
                  <c:v>4971.2700000000004</c:v>
                </c:pt>
                <c:pt idx="1">
                  <c:v>7451.95</c:v>
                </c:pt>
                <c:pt idx="2">
                  <c:v>5826.13</c:v>
                </c:pt>
                <c:pt idx="3">
                  <c:v>7152.26</c:v>
                </c:pt>
                <c:pt idx="4">
                  <c:v>6583.16</c:v>
                </c:pt>
                <c:pt idx="5">
                  <c:v>6376.8020000000006</c:v>
                </c:pt>
              </c:numCache>
            </c:numRef>
          </c:val>
          <c:extLst>
            <c:ext xmlns:c16="http://schemas.microsoft.com/office/drawing/2014/chart" uri="{C3380CC4-5D6E-409C-BE32-E72D297353CC}">
              <c16:uniqueId val="{00000001-1597-4BB5-99A5-1F62C36DD4E8}"/>
            </c:ext>
          </c:extLst>
        </c:ser>
        <c:ser>
          <c:idx val="2"/>
          <c:order val="2"/>
          <c:tx>
            <c:strRef>
              <c:f>'air transhipment'!$B$5</c:f>
              <c:strCache>
                <c:ptCount val="1"/>
                <c:pt idx="0">
                  <c:v>3rd Quarter</c:v>
                </c:pt>
              </c:strCache>
            </c:strRef>
          </c:tx>
          <c:spPr>
            <a:solidFill>
              <a:srgbClr val="A5A5A5"/>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transhipment'!$C$2:$H$2</c:f>
              <c:numCache>
                <c:formatCode>General</c:formatCode>
                <c:ptCount val="6"/>
                <c:pt idx="0">
                  <c:v>2021</c:v>
                </c:pt>
                <c:pt idx="1">
                  <c:v>2022</c:v>
                </c:pt>
                <c:pt idx="2">
                  <c:v>2023</c:v>
                </c:pt>
                <c:pt idx="3">
                  <c:v>2024</c:v>
                </c:pt>
                <c:pt idx="4">
                  <c:v>2025</c:v>
                </c:pt>
                <c:pt idx="5">
                  <c:v>2026</c:v>
                </c:pt>
              </c:numCache>
            </c:numRef>
          </c:cat>
          <c:val>
            <c:numRef>
              <c:f>'air transhipment'!$C$5:$H$5</c:f>
              <c:numCache>
                <c:formatCode>#,##0.00</c:formatCode>
                <c:ptCount val="6"/>
                <c:pt idx="0">
                  <c:v>6979.1</c:v>
                </c:pt>
                <c:pt idx="1">
                  <c:v>5300.03</c:v>
                </c:pt>
                <c:pt idx="2">
                  <c:v>7052.71</c:v>
                </c:pt>
                <c:pt idx="3">
                  <c:v>6971.15</c:v>
                </c:pt>
                <c:pt idx="4">
                  <c:v>7142.98</c:v>
                </c:pt>
              </c:numCache>
            </c:numRef>
          </c:val>
          <c:extLst>
            <c:ext xmlns:c16="http://schemas.microsoft.com/office/drawing/2014/chart" uri="{C3380CC4-5D6E-409C-BE32-E72D297353CC}">
              <c16:uniqueId val="{00000002-1597-4BB5-99A5-1F62C36DD4E8}"/>
            </c:ext>
          </c:extLst>
        </c:ser>
        <c:ser>
          <c:idx val="3"/>
          <c:order val="3"/>
          <c:tx>
            <c:strRef>
              <c:f>'air transhipment'!$B$6</c:f>
              <c:strCache>
                <c:ptCount val="1"/>
                <c:pt idx="0">
                  <c:v>4th Quarter</c:v>
                </c:pt>
              </c:strCache>
            </c:strRef>
          </c:tx>
          <c:spPr>
            <a:solidFill>
              <a:srgbClr val="FFC000"/>
            </a:solidFill>
            <a:ln w="12600">
              <a:noFill/>
            </a:ln>
          </c:spPr>
          <c:invertIfNegative val="0"/>
          <c:dLbls>
            <c:spPr>
              <a:noFill/>
              <a:ln>
                <a:noFill/>
              </a:ln>
              <a:effectLst/>
            </c:spPr>
            <c:dLblPos val="ct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numRef>
              <c:f>'air transhipment'!$C$2:$H$2</c:f>
              <c:numCache>
                <c:formatCode>General</c:formatCode>
                <c:ptCount val="6"/>
                <c:pt idx="0">
                  <c:v>2021</c:v>
                </c:pt>
                <c:pt idx="1">
                  <c:v>2022</c:v>
                </c:pt>
                <c:pt idx="2">
                  <c:v>2023</c:v>
                </c:pt>
                <c:pt idx="3">
                  <c:v>2024</c:v>
                </c:pt>
                <c:pt idx="4">
                  <c:v>2025</c:v>
                </c:pt>
                <c:pt idx="5">
                  <c:v>2026</c:v>
                </c:pt>
              </c:numCache>
            </c:numRef>
          </c:cat>
          <c:val>
            <c:numRef>
              <c:f>'air transhipment'!$C$6:$H$6</c:f>
              <c:numCache>
                <c:formatCode>#,##0.00</c:formatCode>
                <c:ptCount val="6"/>
                <c:pt idx="0">
                  <c:v>7279.39</c:v>
                </c:pt>
                <c:pt idx="1">
                  <c:v>5981.29</c:v>
                </c:pt>
                <c:pt idx="2">
                  <c:v>6637.0950000000003</c:v>
                </c:pt>
                <c:pt idx="3">
                  <c:v>6045.9</c:v>
                </c:pt>
                <c:pt idx="4">
                  <c:v>6988.5</c:v>
                </c:pt>
              </c:numCache>
            </c:numRef>
          </c:val>
          <c:extLst>
            <c:ext xmlns:c16="http://schemas.microsoft.com/office/drawing/2014/chart" uri="{C3380CC4-5D6E-409C-BE32-E72D297353CC}">
              <c16:uniqueId val="{00000003-1597-4BB5-99A5-1F62C36DD4E8}"/>
            </c:ext>
          </c:extLst>
        </c:ser>
        <c:dLbls>
          <c:showLegendKey val="0"/>
          <c:showVal val="0"/>
          <c:showCatName val="0"/>
          <c:showSerName val="0"/>
          <c:showPercent val="0"/>
          <c:showBubbleSize val="0"/>
        </c:dLbls>
        <c:gapWidth val="150"/>
        <c:overlap val="100"/>
        <c:axId val="84114852"/>
        <c:axId val="44024543"/>
      </c:barChart>
      <c:catAx>
        <c:axId val="84114852"/>
        <c:scaling>
          <c:orientation val="minMax"/>
        </c:scaling>
        <c:delete val="0"/>
        <c:axPos val="b"/>
        <c:numFmt formatCode="General" sourceLinked="0"/>
        <c:majorTickMark val="none"/>
        <c:minorTickMark val="none"/>
        <c:tickLblPos val="nextTo"/>
        <c:spPr>
          <a:ln w="9360">
            <a:solidFill>
              <a:srgbClr val="D9D9D9"/>
            </a:solidFill>
            <a:round/>
          </a:ln>
        </c:spPr>
        <c:crossAx val="44024543"/>
        <c:crosses val="autoZero"/>
        <c:auto val="1"/>
        <c:lblAlgn val="ctr"/>
        <c:lblOffset val="100"/>
        <c:noMultiLvlLbl val="0"/>
      </c:catAx>
      <c:valAx>
        <c:axId val="44024543"/>
        <c:scaling>
          <c:orientation val="minMax"/>
        </c:scaling>
        <c:delete val="0"/>
        <c:axPos val="l"/>
        <c:majorGridlines>
          <c:spPr>
            <a:ln w="9360">
              <a:solidFill>
                <a:srgbClr val="D9D9D9"/>
              </a:solidFill>
              <a:round/>
            </a:ln>
          </c:spPr>
        </c:majorGridlines>
        <c:numFmt formatCode="#,##0.00" sourceLinked="0"/>
        <c:majorTickMark val="none"/>
        <c:minorTickMark val="none"/>
        <c:tickLblPos val="nextTo"/>
        <c:spPr>
          <a:ln w="6480">
            <a:noFill/>
          </a:ln>
        </c:spPr>
        <c:crossAx val="84114852"/>
        <c:crosses val="autoZero"/>
        <c:crossBetween val="between"/>
      </c:valAx>
      <c:spPr>
        <a:noFill/>
        <a:ln w="0">
          <a:noFill/>
        </a:ln>
      </c:spPr>
    </c:plotArea>
    <c:legend>
      <c:legendPos val="b"/>
      <c:overlay val="0"/>
      <c:spPr>
        <a:noFill/>
        <a:ln w="0">
          <a:noFill/>
        </a:ln>
      </c:spPr>
    </c:legend>
    <c:plotVisOnly val="1"/>
    <c:dispBlanksAs val="gap"/>
    <c:showDLblsOverMax val="1"/>
  </c:chart>
  <c:spPr>
    <a:solidFill>
      <a:srgbClr val="0E2841">
        <a:lumMod val="25000"/>
        <a:lumOff val="75000"/>
      </a:srgbClr>
    </a:solidFill>
    <a:ln w="9360">
      <a:solidFill>
        <a:srgbClr val="D9D9D9"/>
      </a:solidFill>
      <a:round/>
    </a:ln>
  </c:spPr>
  <c:txPr>
    <a:bodyPr/>
    <a:lstStyle/>
    <a:p>
      <a:pPr>
        <a:defRPr sz="11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'air sum'!$C$2</c:f>
              <c:strCache>
                <c:ptCount val="1"/>
                <c:pt idx="0">
                  <c:v>UPLIFT (Tons) </c:v>
                </c:pt>
              </c:strCache>
            </c:strRef>
          </c:tx>
          <c:spPr>
            <a:ln w="28440" cap="rnd">
              <a:solidFill>
                <a:srgbClr val="4472C4"/>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sum'!$B$3:$B$8</c:f>
              <c:strCache>
                <c:ptCount val="6"/>
                <c:pt idx="0">
                  <c:v>2021</c:v>
                </c:pt>
                <c:pt idx="1">
                  <c:v>2022</c:v>
                </c:pt>
                <c:pt idx="2">
                  <c:v>2023</c:v>
                </c:pt>
                <c:pt idx="3">
                  <c:v>2024</c:v>
                </c:pt>
                <c:pt idx="4">
                  <c:v>2025</c:v>
                </c:pt>
                <c:pt idx="5">
                  <c:v>2026 2ND QTR</c:v>
                </c:pt>
              </c:strCache>
            </c:strRef>
          </c:cat>
          <c:val>
            <c:numRef>
              <c:f>'air sum'!$C$3:$C$8</c:f>
              <c:numCache>
                <c:formatCode>#,##0.00</c:formatCode>
                <c:ptCount val="6"/>
                <c:pt idx="0">
                  <c:v>124108.95</c:v>
                </c:pt>
                <c:pt idx="1">
                  <c:v>108068.53</c:v>
                </c:pt>
                <c:pt idx="2">
                  <c:v>98785.919999999998</c:v>
                </c:pt>
                <c:pt idx="3">
                  <c:v>119853.22</c:v>
                </c:pt>
                <c:pt idx="4">
                  <c:v>115862.76999999999</c:v>
                </c:pt>
                <c:pt idx="5">
                  <c:v>57673.37</c:v>
                </c:pt>
              </c:numCache>
            </c:numRef>
          </c:val>
          <c:smooth val="0"/>
          <c:extLst>
            <c:ext xmlns:c16="http://schemas.microsoft.com/office/drawing/2014/chart" uri="{C3380CC4-5D6E-409C-BE32-E72D297353CC}">
              <c16:uniqueId val="{00000000-132D-4822-BC6C-FF75EDA16132}"/>
            </c:ext>
          </c:extLst>
        </c:ser>
        <c:ser>
          <c:idx val="1"/>
          <c:order val="1"/>
          <c:tx>
            <c:strRef>
              <c:f>'air sum'!$D$2</c:f>
              <c:strCache>
                <c:ptCount val="1"/>
                <c:pt idx="0">
                  <c:v>DISCHARGE (Tons)</c:v>
                </c:pt>
              </c:strCache>
            </c:strRef>
          </c:tx>
          <c:spPr>
            <a:ln w="28440" cap="rnd">
              <a:solidFill>
                <a:srgbClr val="ED7D31"/>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sum'!$B$3:$B$8</c:f>
              <c:strCache>
                <c:ptCount val="6"/>
                <c:pt idx="0">
                  <c:v>2021</c:v>
                </c:pt>
                <c:pt idx="1">
                  <c:v>2022</c:v>
                </c:pt>
                <c:pt idx="2">
                  <c:v>2023</c:v>
                </c:pt>
                <c:pt idx="3">
                  <c:v>2024</c:v>
                </c:pt>
                <c:pt idx="4">
                  <c:v>2025</c:v>
                </c:pt>
                <c:pt idx="5">
                  <c:v>2026 2ND QTR</c:v>
                </c:pt>
              </c:strCache>
            </c:strRef>
          </c:cat>
          <c:val>
            <c:numRef>
              <c:f>'air sum'!$D$3:$D$8</c:f>
              <c:numCache>
                <c:formatCode>#,##0.00</c:formatCode>
                <c:ptCount val="6"/>
                <c:pt idx="0">
                  <c:v>47992.19</c:v>
                </c:pt>
                <c:pt idx="1">
                  <c:v>38054.26</c:v>
                </c:pt>
                <c:pt idx="2">
                  <c:v>34896.949999999997</c:v>
                </c:pt>
                <c:pt idx="3">
                  <c:v>45095.67</c:v>
                </c:pt>
                <c:pt idx="4">
                  <c:v>47997.950000000004</c:v>
                </c:pt>
                <c:pt idx="5">
                  <c:v>24596.51</c:v>
                </c:pt>
              </c:numCache>
            </c:numRef>
          </c:val>
          <c:smooth val="0"/>
          <c:extLst>
            <c:ext xmlns:c16="http://schemas.microsoft.com/office/drawing/2014/chart" uri="{C3380CC4-5D6E-409C-BE32-E72D297353CC}">
              <c16:uniqueId val="{00000001-132D-4822-BC6C-FF75EDA16132}"/>
            </c:ext>
          </c:extLst>
        </c:ser>
        <c:ser>
          <c:idx val="2"/>
          <c:order val="2"/>
          <c:tx>
            <c:strRef>
              <c:f>'air sum'!$E$2</c:f>
              <c:strCache>
                <c:ptCount val="1"/>
                <c:pt idx="0">
                  <c:v>TRANSSHIPMENT (Tons) </c:v>
                </c:pt>
              </c:strCache>
            </c:strRef>
          </c:tx>
          <c:spPr>
            <a:ln w="28440" cap="rnd">
              <a:solidFill>
                <a:srgbClr val="A5A5A5"/>
              </a:solidFill>
              <a:round/>
            </a:ln>
          </c:spPr>
          <c:marker>
            <c:symbol val="none"/>
          </c:marker>
          <c:dLbls>
            <c:spPr>
              <a:noFill/>
              <a:ln>
                <a:noFill/>
              </a:ln>
              <a:effectLst/>
            </c:sp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28440" cap="rnd">
                      <a:solidFill>
                        <a:srgbClr val="000000"/>
                      </a:solidFill>
                    </a:ln>
                  </c:spPr>
                </c15:leaderLines>
              </c:ext>
            </c:extLst>
          </c:dLbls>
          <c:cat>
            <c:strRef>
              <c:f>'air sum'!$B$3:$B$8</c:f>
              <c:strCache>
                <c:ptCount val="6"/>
                <c:pt idx="0">
                  <c:v>2021</c:v>
                </c:pt>
                <c:pt idx="1">
                  <c:v>2022</c:v>
                </c:pt>
                <c:pt idx="2">
                  <c:v>2023</c:v>
                </c:pt>
                <c:pt idx="3">
                  <c:v>2024</c:v>
                </c:pt>
                <c:pt idx="4">
                  <c:v>2025</c:v>
                </c:pt>
                <c:pt idx="5">
                  <c:v>2026 2ND QTR</c:v>
                </c:pt>
              </c:strCache>
            </c:strRef>
          </c:cat>
          <c:val>
            <c:numRef>
              <c:f>'air sum'!$E$3:$E$8</c:f>
              <c:numCache>
                <c:formatCode>#,##0.00</c:formatCode>
                <c:ptCount val="6"/>
                <c:pt idx="0">
                  <c:v>22995.58</c:v>
                </c:pt>
                <c:pt idx="1">
                  <c:v>24871.77</c:v>
                </c:pt>
                <c:pt idx="2">
                  <c:v>25243.73</c:v>
                </c:pt>
                <c:pt idx="3">
                  <c:v>27525.23</c:v>
                </c:pt>
                <c:pt idx="4">
                  <c:v>26393.9</c:v>
                </c:pt>
                <c:pt idx="5">
                  <c:v>12524.24</c:v>
                </c:pt>
              </c:numCache>
            </c:numRef>
          </c:val>
          <c:smooth val="0"/>
          <c:extLst>
            <c:ext xmlns:c16="http://schemas.microsoft.com/office/drawing/2014/chart" uri="{C3380CC4-5D6E-409C-BE32-E72D297353CC}">
              <c16:uniqueId val="{00000002-132D-4822-BC6C-FF75EDA16132}"/>
            </c:ext>
          </c:extLst>
        </c:ser>
        <c:dLbls>
          <c:showLegendKey val="0"/>
          <c:showVal val="0"/>
          <c:showCatName val="0"/>
          <c:showSerName val="0"/>
          <c:showPercent val="0"/>
          <c:showBubbleSize val="0"/>
        </c:dLbls>
        <c:hiLowLines>
          <c:spPr>
            <a:ln w="0">
              <a:noFill/>
            </a:ln>
          </c:spPr>
        </c:hiLowLines>
        <c:smooth val="0"/>
        <c:axId val="36280185"/>
        <c:axId val="59856973"/>
      </c:lineChart>
      <c:catAx>
        <c:axId val="36280185"/>
        <c:scaling>
          <c:orientation val="minMax"/>
        </c:scaling>
        <c:delete val="0"/>
        <c:axPos val="b"/>
        <c:numFmt formatCode="General" sourceLinked="0"/>
        <c:majorTickMark val="none"/>
        <c:minorTickMark val="none"/>
        <c:tickLblPos val="nextTo"/>
        <c:spPr>
          <a:ln w="9360">
            <a:solidFill>
              <a:srgbClr val="D9D9D9"/>
            </a:solidFill>
            <a:round/>
          </a:ln>
        </c:spPr>
        <c:crossAx val="59856973"/>
        <c:crosses val="autoZero"/>
        <c:auto val="1"/>
        <c:lblAlgn val="ctr"/>
        <c:lblOffset val="100"/>
        <c:noMultiLvlLbl val="0"/>
      </c:catAx>
      <c:valAx>
        <c:axId val="59856973"/>
        <c:scaling>
          <c:orientation val="minMax"/>
        </c:scaling>
        <c:delete val="0"/>
        <c:axPos val="l"/>
        <c:majorGridlines>
          <c:spPr>
            <a:ln w="9360">
              <a:solidFill>
                <a:srgbClr val="D9D9D9"/>
              </a:solidFill>
              <a:round/>
            </a:ln>
          </c:spPr>
        </c:majorGridlines>
        <c:numFmt formatCode="#,##0.00" sourceLinked="0"/>
        <c:majorTickMark val="none"/>
        <c:minorTickMark val="none"/>
        <c:tickLblPos val="nextTo"/>
        <c:spPr>
          <a:ln w="6480">
            <a:noFill/>
          </a:ln>
        </c:spPr>
        <c:crossAx val="36280185"/>
        <c:crosses val="autoZero"/>
        <c:crossBetween val="between"/>
      </c:valAx>
      <c:spPr>
        <a:noFill/>
        <a:ln w="0">
          <a:noFill/>
        </a:ln>
      </c:spPr>
    </c:plotArea>
    <c:legend>
      <c:legendPos val="b"/>
      <c:overlay val="0"/>
      <c:spPr>
        <a:noFill/>
        <a:ln w="0">
          <a:noFill/>
        </a:ln>
      </c:spPr>
    </c:legend>
    <c:plotVisOnly val="1"/>
    <c:dispBlanksAs val="gap"/>
    <c:showDLblsOverMax val="1"/>
  </c:chart>
  <c:spPr>
    <a:solidFill>
      <a:srgbClr val="0E2841">
        <a:lumMod val="25000"/>
        <a:lumOff val="75000"/>
      </a:srgbClr>
    </a:solidFill>
    <a:ln w="9360">
      <a:solidFill>
        <a:srgbClr val="D9D9D9"/>
      </a:solidFill>
      <a:round/>
    </a:ln>
  </c:spPr>
  <c:txPr>
    <a:bodyPr/>
    <a:lstStyle/>
    <a:p>
      <a:pPr>
        <a:defRPr sz="11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'ocean export'!$B$4</c:f>
              <c:strCache>
                <c:ptCount val="1"/>
                <c:pt idx="0">
                  <c:v>1st Quarter</c:v>
                </c:pt>
              </c:strCache>
            </c:strRef>
          </c:tx>
          <c:spPr>
            <a:solidFill>
              <a:srgbClr val="4472C4"/>
            </a:solidFill>
            <a:ln w="12600">
              <a:noFill/>
            </a:ln>
          </c:spPr>
          <c:invertIfNegative val="0"/>
          <c:dLbls>
            <c:spPr>
              <a:noFill/>
              <a:ln>
                <a:noFill/>
              </a:ln>
              <a:effectLst/>
            </c:spPr>
            <c:txPr>
              <a:bodyPr wrap="square"/>
              <a:lstStyle/>
              <a:p>
                <a:pPr>
                  <a:defRPr sz="1000" b="0" u="none" strike="noStrike">
                    <a:solidFill>
                      <a:srgbClr val="000000"/>
                    </a:solidFill>
                    <a:uFillTx/>
                    <a:latin typeface="Calibri"/>
                  </a:defRPr>
                </a:pPr>
                <a:endParaRPr lang="en-US"/>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export'!$C$2:$L$3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export'!$C$4:$L$4</c:f>
              <c:numCache>
                <c:formatCode>#,##0</c:formatCode>
                <c:ptCount val="10"/>
                <c:pt idx="0">
                  <c:v>79059</c:v>
                </c:pt>
                <c:pt idx="1">
                  <c:v>80554</c:v>
                </c:pt>
                <c:pt idx="2">
                  <c:v>65424</c:v>
                </c:pt>
                <c:pt idx="3">
                  <c:v>47247</c:v>
                </c:pt>
                <c:pt idx="4">
                  <c:v>76446</c:v>
                </c:pt>
                <c:pt idx="5">
                  <c:v>59134</c:v>
                </c:pt>
                <c:pt idx="6">
                  <c:v>74461</c:v>
                </c:pt>
                <c:pt idx="7">
                  <c:v>91543</c:v>
                </c:pt>
                <c:pt idx="8">
                  <c:v>77179</c:v>
                </c:pt>
                <c:pt idx="9">
                  <c:v>94931</c:v>
                </c:pt>
              </c:numCache>
            </c:numRef>
          </c:val>
          <c:extLst>
            <c:ext xmlns:c16="http://schemas.microsoft.com/office/drawing/2014/chart" uri="{C3380CC4-5D6E-409C-BE32-E72D297353CC}">
              <c16:uniqueId val="{00000000-E25D-4BD4-9875-E9A7C75ED86D}"/>
            </c:ext>
          </c:extLst>
        </c:ser>
        <c:ser>
          <c:idx val="1"/>
          <c:order val="1"/>
          <c:tx>
            <c:strRef>
              <c:f>'ocean export'!$B$5</c:f>
              <c:strCache>
                <c:ptCount val="1"/>
                <c:pt idx="0">
                  <c:v>2nd Quarter</c:v>
                </c:pt>
              </c:strCache>
            </c:strRef>
          </c:tx>
          <c:spPr>
            <a:solidFill>
              <a:srgbClr val="ED7D31"/>
            </a:solidFill>
            <a:ln w="12600">
              <a:noFill/>
            </a:ln>
          </c:spPr>
          <c:invertIfNegative val="0"/>
          <c:dLbls>
            <c:spPr>
              <a:noFill/>
              <a:ln>
                <a:noFill/>
              </a:ln>
              <a:effectLst/>
            </c:spPr>
            <c:txPr>
              <a:bodyPr wrap="square"/>
              <a:lstStyle/>
              <a:p>
                <a:pPr>
                  <a:defRPr sz="1000" b="0" u="none" strike="noStrike">
                    <a:solidFill>
                      <a:srgbClr val="000000"/>
                    </a:solidFill>
                    <a:uFillTx/>
                    <a:latin typeface="Calibri"/>
                  </a:defRPr>
                </a:pPr>
                <a:endParaRPr lang="en-US"/>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export'!$C$2:$L$3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export'!$C$5:$L$5</c:f>
              <c:numCache>
                <c:formatCode>#,##0</c:formatCode>
                <c:ptCount val="10"/>
                <c:pt idx="0">
                  <c:v>77751</c:v>
                </c:pt>
                <c:pt idx="1">
                  <c:v>55535</c:v>
                </c:pt>
                <c:pt idx="2">
                  <c:v>68502</c:v>
                </c:pt>
                <c:pt idx="3">
                  <c:v>44704</c:v>
                </c:pt>
                <c:pt idx="4">
                  <c:v>70028</c:v>
                </c:pt>
                <c:pt idx="5">
                  <c:v>60375</c:v>
                </c:pt>
                <c:pt idx="6">
                  <c:v>73219</c:v>
                </c:pt>
                <c:pt idx="7">
                  <c:v>74765</c:v>
                </c:pt>
                <c:pt idx="8">
                  <c:v>76040</c:v>
                </c:pt>
                <c:pt idx="9">
                  <c:v>96535</c:v>
                </c:pt>
              </c:numCache>
            </c:numRef>
          </c:val>
          <c:extLst>
            <c:ext xmlns:c16="http://schemas.microsoft.com/office/drawing/2014/chart" uri="{C3380CC4-5D6E-409C-BE32-E72D297353CC}">
              <c16:uniqueId val="{00000001-E25D-4BD4-9875-E9A7C75ED86D}"/>
            </c:ext>
          </c:extLst>
        </c:ser>
        <c:ser>
          <c:idx val="2"/>
          <c:order val="2"/>
          <c:tx>
            <c:strRef>
              <c:f>'ocean export'!$B$6</c:f>
              <c:strCache>
                <c:ptCount val="1"/>
                <c:pt idx="0">
                  <c:v>3rd Quarter</c:v>
                </c:pt>
              </c:strCache>
            </c:strRef>
          </c:tx>
          <c:spPr>
            <a:solidFill>
              <a:srgbClr val="A5A5A5"/>
            </a:solidFill>
            <a:ln w="12600">
              <a:noFill/>
            </a:ln>
          </c:spPr>
          <c:invertIfNegative val="0"/>
          <c:dLbls>
            <c:spPr>
              <a:noFill/>
              <a:ln>
                <a:noFill/>
              </a:ln>
              <a:effectLst/>
            </c:spPr>
            <c:txPr>
              <a:bodyPr wrap="square"/>
              <a:lstStyle/>
              <a:p>
                <a:pPr>
                  <a:defRPr sz="1000" b="0" u="none" strike="noStrike">
                    <a:solidFill>
                      <a:srgbClr val="000000"/>
                    </a:solidFill>
                    <a:uFillTx/>
                    <a:latin typeface="Calibri"/>
                  </a:defRPr>
                </a:pPr>
                <a:endParaRPr lang="en-US"/>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export'!$C$2:$L$3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export'!$C$6:$L$6</c:f>
              <c:numCache>
                <c:formatCode>#,##0</c:formatCode>
                <c:ptCount val="10"/>
                <c:pt idx="0">
                  <c:v>77143</c:v>
                </c:pt>
                <c:pt idx="1">
                  <c:v>36462</c:v>
                </c:pt>
                <c:pt idx="2">
                  <c:v>78140</c:v>
                </c:pt>
                <c:pt idx="3">
                  <c:v>52376</c:v>
                </c:pt>
                <c:pt idx="4">
                  <c:v>80156</c:v>
                </c:pt>
                <c:pt idx="5">
                  <c:v>74505</c:v>
                </c:pt>
                <c:pt idx="6">
                  <c:v>84438</c:v>
                </c:pt>
                <c:pt idx="7">
                  <c:v>84212</c:v>
                </c:pt>
              </c:numCache>
            </c:numRef>
          </c:val>
          <c:extLst>
            <c:ext xmlns:c16="http://schemas.microsoft.com/office/drawing/2014/chart" uri="{C3380CC4-5D6E-409C-BE32-E72D297353CC}">
              <c16:uniqueId val="{00000002-E25D-4BD4-9875-E9A7C75ED86D}"/>
            </c:ext>
          </c:extLst>
        </c:ser>
        <c:ser>
          <c:idx val="3"/>
          <c:order val="3"/>
          <c:tx>
            <c:strRef>
              <c:f>'ocean export'!$B$7</c:f>
              <c:strCache>
                <c:ptCount val="1"/>
                <c:pt idx="0">
                  <c:v>4th Quarter</c:v>
                </c:pt>
              </c:strCache>
            </c:strRef>
          </c:tx>
          <c:spPr>
            <a:solidFill>
              <a:srgbClr val="FFC000"/>
            </a:solidFill>
            <a:ln w="12600">
              <a:noFill/>
            </a:ln>
          </c:spPr>
          <c:invertIfNegative val="0"/>
          <c:dLbls>
            <c:spPr>
              <a:noFill/>
              <a:ln>
                <a:noFill/>
              </a:ln>
              <a:effectLst/>
            </c:spPr>
            <c:txPr>
              <a:bodyPr wrap="square"/>
              <a:lstStyle/>
              <a:p>
                <a:pPr>
                  <a:defRPr sz="1000" b="0" u="none" strike="noStrike">
                    <a:solidFill>
                      <a:srgbClr val="000000"/>
                    </a:solidFill>
                    <a:uFillTx/>
                    <a:latin typeface="Calibri"/>
                  </a:defRPr>
                </a:pPr>
                <a:endParaRPr lang="en-US"/>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export'!$C$2:$L$3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export'!$C$7:$L$7</c:f>
              <c:numCache>
                <c:formatCode>#,##0</c:formatCode>
                <c:ptCount val="10"/>
                <c:pt idx="0">
                  <c:v>67494</c:v>
                </c:pt>
                <c:pt idx="1">
                  <c:v>47892</c:v>
                </c:pt>
                <c:pt idx="2">
                  <c:v>68423</c:v>
                </c:pt>
                <c:pt idx="3">
                  <c:v>67138</c:v>
                </c:pt>
                <c:pt idx="4">
                  <c:v>73993</c:v>
                </c:pt>
                <c:pt idx="5">
                  <c:v>79664</c:v>
                </c:pt>
                <c:pt idx="6">
                  <c:v>76825</c:v>
                </c:pt>
                <c:pt idx="7">
                  <c:v>100010</c:v>
                </c:pt>
              </c:numCache>
            </c:numRef>
          </c:val>
          <c:extLst>
            <c:ext xmlns:c16="http://schemas.microsoft.com/office/drawing/2014/chart" uri="{C3380CC4-5D6E-409C-BE32-E72D297353CC}">
              <c16:uniqueId val="{00000003-E25D-4BD4-9875-E9A7C75ED86D}"/>
            </c:ext>
          </c:extLst>
        </c:ser>
        <c:dLbls>
          <c:showLegendKey val="0"/>
          <c:showVal val="0"/>
          <c:showCatName val="0"/>
          <c:showSerName val="0"/>
          <c:showPercent val="0"/>
          <c:showBubbleSize val="0"/>
        </c:dLbls>
        <c:gapWidth val="219"/>
        <c:overlap val="-27"/>
        <c:axId val="69472564"/>
        <c:axId val="90147844"/>
      </c:barChart>
      <c:catAx>
        <c:axId val="69472564"/>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sz="900" b="0" u="none" strike="noStrike">
                <a:solidFill>
                  <a:srgbClr val="595959"/>
                </a:solidFill>
                <a:uFillTx/>
                <a:latin typeface="Calibri"/>
              </a:defRPr>
            </a:pPr>
            <a:endParaRPr lang="en-US"/>
          </a:p>
        </c:txPr>
        <c:crossAx val="90147844"/>
        <c:crosses val="autoZero"/>
        <c:auto val="1"/>
        <c:lblAlgn val="ctr"/>
        <c:lblOffset val="100"/>
        <c:noMultiLvlLbl val="0"/>
      </c:catAx>
      <c:valAx>
        <c:axId val="90147844"/>
        <c:scaling>
          <c:orientation val="minMax"/>
        </c:scaling>
        <c:delete val="0"/>
        <c:axPos val="l"/>
        <c:majorGridlines>
          <c:spPr>
            <a:ln w="9360">
              <a:solidFill>
                <a:srgbClr val="D9D9D9"/>
              </a:solidFill>
              <a:round/>
            </a:ln>
          </c:spPr>
        </c:majorGridlines>
        <c:numFmt formatCode="#,##0" sourceLinked="0"/>
        <c:majorTickMark val="none"/>
        <c:minorTickMark val="none"/>
        <c:tickLblPos val="nextTo"/>
        <c:spPr>
          <a:ln w="6480">
            <a:noFill/>
          </a:ln>
        </c:spPr>
        <c:txPr>
          <a:bodyPr/>
          <a:lstStyle/>
          <a:p>
            <a:pPr>
              <a:defRPr sz="900" b="0" u="none" strike="noStrike">
                <a:solidFill>
                  <a:srgbClr val="595959"/>
                </a:solidFill>
                <a:uFillTx/>
                <a:latin typeface="Calibri"/>
              </a:defRPr>
            </a:pPr>
            <a:endParaRPr lang="en-US"/>
          </a:p>
        </c:txPr>
        <c:crossAx val="69472564"/>
        <c:crosses val="autoZero"/>
        <c:crossBetween val="between"/>
      </c:valAx>
      <c:spPr>
        <a:noFill/>
        <a:ln w="0">
          <a:noFill/>
        </a:ln>
      </c:spPr>
    </c:plotArea>
    <c:legend>
      <c:legendPos val="b"/>
      <c:overlay val="0"/>
      <c:spPr>
        <a:noFill/>
        <a:ln w="0">
          <a:noFill/>
        </a:ln>
      </c:spPr>
      <c:txPr>
        <a:bodyPr/>
        <a:lstStyle/>
        <a:p>
          <a:pPr>
            <a:defRPr sz="900" b="0" u="none" strike="noStrike">
              <a:solidFill>
                <a:srgbClr val="595959"/>
              </a:solidFill>
              <a:uFillTx/>
              <a:latin typeface="Calibri"/>
            </a:defRPr>
          </a:pPr>
          <a:endParaRPr lang="en-US"/>
        </a:p>
      </c:txPr>
    </c:legend>
    <c:plotVisOnly val="1"/>
    <c:dispBlanksAs val="gap"/>
    <c:showDLblsOverMax val="1"/>
  </c:chart>
  <c:spPr>
    <a:solidFill>
      <a:srgbClr val="0E2841">
        <a:lumMod val="25000"/>
        <a:lumOff val="75000"/>
      </a:srgbClr>
    </a:solidFill>
    <a:ln w="9360">
      <a:solidFill>
        <a:srgbClr val="D9D9D9"/>
      </a:solidFill>
      <a:round/>
    </a:ln>
  </c:sp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'ocean export'!$B$8</c:f>
              <c:strCache>
                <c:ptCount val="1"/>
                <c:pt idx="0">
                  <c:v>Total (Q2)</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1-63D0-4018-8947-90D92E5791C7}"/>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3-63D0-4018-8947-90D92E5791C7}"/>
              </c:ext>
            </c:extLst>
          </c:dPt>
          <c:dPt>
            <c:idx val="5"/>
            <c:invertIfNegative val="0"/>
            <c:bubble3D val="0"/>
            <c:spPr>
              <a:solidFill>
                <a:schemeClr val="accent4"/>
              </a:solidFill>
              <a:ln>
                <a:noFill/>
              </a:ln>
              <a:effectLst/>
            </c:spPr>
            <c:extLst>
              <c:ext xmlns:c16="http://schemas.microsoft.com/office/drawing/2014/chart" uri="{C3380CC4-5D6E-409C-BE32-E72D297353CC}">
                <c16:uniqueId val="{00000005-63D0-4018-8947-90D92E5791C7}"/>
              </c:ext>
            </c:extLst>
          </c:dPt>
          <c:dPt>
            <c:idx val="7"/>
            <c:invertIfNegative val="0"/>
            <c:bubble3D val="0"/>
            <c:spPr>
              <a:solidFill>
                <a:schemeClr val="accent4"/>
              </a:solidFill>
              <a:ln>
                <a:noFill/>
              </a:ln>
              <a:effectLst/>
            </c:spPr>
            <c:extLst>
              <c:ext xmlns:c16="http://schemas.microsoft.com/office/drawing/2014/chart" uri="{C3380CC4-5D6E-409C-BE32-E72D297353CC}">
                <c16:uniqueId val="{00000007-63D0-4018-8947-90D92E5791C7}"/>
              </c:ext>
            </c:extLst>
          </c:dPt>
          <c:dPt>
            <c:idx val="9"/>
            <c:invertIfNegative val="0"/>
            <c:bubble3D val="0"/>
            <c:spPr>
              <a:solidFill>
                <a:schemeClr val="accent4"/>
              </a:solidFill>
              <a:ln>
                <a:noFill/>
              </a:ln>
              <a:effectLst/>
            </c:spPr>
            <c:extLst>
              <c:ext xmlns:c16="http://schemas.microsoft.com/office/drawing/2014/chart" uri="{C3380CC4-5D6E-409C-BE32-E72D297353CC}">
                <c16:uniqueId val="{00000009-63D0-4018-8947-90D92E5791C7}"/>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cap="flat" cmpd="sng" algn="ctr">
                      <a:solidFill>
                        <a:srgbClr val="000000"/>
                      </a:solidFill>
                      <a:prstDash val="solid"/>
                      <a:round/>
                    </a:ln>
                    <a:effectLst/>
                  </c:spPr>
                </c15:leaderLines>
              </c:ext>
            </c:extLst>
          </c:dLbls>
          <c:cat>
            <c:multiLvlStrRef>
              <c:f>'ocean export'!$C$2:$L$3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export'!$C$8:$L$8</c:f>
              <c:numCache>
                <c:formatCode>#,##0</c:formatCode>
                <c:ptCount val="10"/>
                <c:pt idx="0">
                  <c:v>301447</c:v>
                </c:pt>
                <c:pt idx="1">
                  <c:v>220443</c:v>
                </c:pt>
                <c:pt idx="2">
                  <c:v>280489</c:v>
                </c:pt>
                <c:pt idx="3">
                  <c:v>211465</c:v>
                </c:pt>
                <c:pt idx="4">
                  <c:v>300623</c:v>
                </c:pt>
                <c:pt idx="5">
                  <c:v>273678</c:v>
                </c:pt>
                <c:pt idx="6">
                  <c:v>308943</c:v>
                </c:pt>
                <c:pt idx="7">
                  <c:v>350530</c:v>
                </c:pt>
                <c:pt idx="8">
                  <c:v>153219</c:v>
                </c:pt>
                <c:pt idx="9">
                  <c:v>191466</c:v>
                </c:pt>
              </c:numCache>
            </c:numRef>
          </c:val>
          <c:extLst>
            <c:ext xmlns:c16="http://schemas.microsoft.com/office/drawing/2014/chart" uri="{C3380CC4-5D6E-409C-BE32-E72D297353CC}">
              <c16:uniqueId val="{0000000A-63D0-4018-8947-90D92E5791C7}"/>
            </c:ext>
          </c:extLst>
        </c:ser>
        <c:dLbls>
          <c:showLegendKey val="0"/>
          <c:showVal val="0"/>
          <c:showCatName val="0"/>
          <c:showSerName val="0"/>
          <c:showPercent val="0"/>
          <c:showBubbleSize val="0"/>
        </c:dLbls>
        <c:gapWidth val="219"/>
        <c:overlap val="-27"/>
        <c:axId val="18897095"/>
        <c:axId val="11353702"/>
      </c:barChart>
      <c:catAx>
        <c:axId val="18897095"/>
        <c:scaling>
          <c:orientation val="minMax"/>
        </c:scaling>
        <c:delete val="0"/>
        <c:axPos val="b"/>
        <c:numFmt formatCode="General" sourceLinked="0"/>
        <c:majorTickMark val="none"/>
        <c:minorTickMark val="none"/>
        <c:tickLblPos val="nextTo"/>
        <c:spPr>
          <a:noFill/>
          <a:ln w="9360" cap="flat" cmpd="sng" algn="ctr">
            <a:solidFill>
              <a:srgbClr val="D9D9D9"/>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1353702"/>
        <c:crosses val="autoZero"/>
        <c:auto val="1"/>
        <c:lblAlgn val="ctr"/>
        <c:lblOffset val="100"/>
        <c:noMultiLvlLbl val="0"/>
      </c:catAx>
      <c:valAx>
        <c:axId val="11353702"/>
        <c:scaling>
          <c:orientation val="minMax"/>
        </c:scaling>
        <c:delete val="0"/>
        <c:axPos val="l"/>
        <c:majorGridlines>
          <c:spPr>
            <a:ln w="9360" cap="flat" cmpd="sng" algn="ctr">
              <a:solidFill>
                <a:srgbClr val="D9D9D9"/>
              </a:solidFill>
              <a:prstDash val="solid"/>
              <a:round/>
            </a:ln>
            <a:effectLst/>
          </c:spPr>
        </c:majorGridlines>
        <c:numFmt formatCode="#,##0" sourceLinked="0"/>
        <c:majorTickMark val="none"/>
        <c:minorTickMark val="none"/>
        <c:tickLblPos val="nextTo"/>
        <c:spPr>
          <a:noFill/>
          <a:ln w="6480" cap="flat" cmpd="sng" algn="ctr">
            <a:no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8897095"/>
        <c:crosses val="autoZero"/>
        <c:crossBetween val="between"/>
      </c:valAx>
      <c:spPr>
        <a:noFill/>
        <a:ln w="0">
          <a:noFill/>
        </a:ln>
        <a:effectLst/>
      </c:spPr>
    </c:plotArea>
    <c:plotVisOnly val="1"/>
    <c:dispBlanksAs val="gap"/>
    <c:showDLblsOverMax val="1"/>
  </c:chart>
  <c:spPr>
    <a:solidFill>
      <a:srgbClr val="FFFFFF"/>
    </a:solidFill>
    <a:ln w="9360" cap="flat" cmpd="sng" algn="ctr">
      <a:solidFill>
        <a:srgbClr val="D9D9D9"/>
      </a:solidFill>
      <a:prstDash val="solid"/>
      <a:round/>
    </a:ln>
    <a:effectLst/>
  </c:spPr>
  <c:txPr>
    <a:bodyPr/>
    <a:lstStyle/>
    <a:p>
      <a:pPr>
        <a:defRPr sz="1100"/>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'ocean import'!$B$4</c:f>
              <c:strCache>
                <c:ptCount val="1"/>
                <c:pt idx="0">
                  <c:v>1st Quarter</c:v>
                </c:pt>
              </c:strCache>
            </c:strRef>
          </c:tx>
          <c:spPr>
            <a:solidFill>
              <a:srgbClr val="4472C4"/>
            </a:solidFill>
            <a:ln w="12600">
              <a:noFill/>
            </a:ln>
          </c:spPr>
          <c:invertIfNegative val="0"/>
          <c:dLbls>
            <c:spPr>
              <a:noFill/>
              <a:ln>
                <a:noFill/>
              </a:ln>
              <a:effectLst/>
            </c:sp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import'!$C$2:$L$3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import'!$C$4:$L$4</c:f>
              <c:numCache>
                <c:formatCode>#,##0</c:formatCode>
                <c:ptCount val="10"/>
                <c:pt idx="0">
                  <c:v>140748</c:v>
                </c:pt>
                <c:pt idx="1">
                  <c:v>16397</c:v>
                </c:pt>
                <c:pt idx="2">
                  <c:v>96196</c:v>
                </c:pt>
                <c:pt idx="3">
                  <c:v>15520</c:v>
                </c:pt>
                <c:pt idx="4">
                  <c:v>117737</c:v>
                </c:pt>
                <c:pt idx="5">
                  <c:v>13217</c:v>
                </c:pt>
                <c:pt idx="6">
                  <c:v>153232</c:v>
                </c:pt>
                <c:pt idx="7">
                  <c:v>9705</c:v>
                </c:pt>
                <c:pt idx="8">
                  <c:v>159940</c:v>
                </c:pt>
                <c:pt idx="9">
                  <c:v>5161</c:v>
                </c:pt>
              </c:numCache>
            </c:numRef>
          </c:val>
          <c:extLst>
            <c:ext xmlns:c16="http://schemas.microsoft.com/office/drawing/2014/chart" uri="{C3380CC4-5D6E-409C-BE32-E72D297353CC}">
              <c16:uniqueId val="{00000000-849E-4385-9DDE-36643FAC2AF1}"/>
            </c:ext>
          </c:extLst>
        </c:ser>
        <c:ser>
          <c:idx val="1"/>
          <c:order val="1"/>
          <c:tx>
            <c:strRef>
              <c:f>'ocean import'!$B$5</c:f>
              <c:strCache>
                <c:ptCount val="1"/>
                <c:pt idx="0">
                  <c:v>2nd Quarter</c:v>
                </c:pt>
              </c:strCache>
            </c:strRef>
          </c:tx>
          <c:spPr>
            <a:solidFill>
              <a:srgbClr val="ED7D31"/>
            </a:solidFill>
            <a:ln w="12600">
              <a:noFill/>
            </a:ln>
          </c:spPr>
          <c:invertIfNegative val="0"/>
          <c:dLbls>
            <c:spPr>
              <a:noFill/>
              <a:ln>
                <a:noFill/>
              </a:ln>
              <a:effectLst/>
            </c:sp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import'!$C$2:$L$3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import'!$C$5:$L$5</c:f>
              <c:numCache>
                <c:formatCode>#,##0</c:formatCode>
                <c:ptCount val="10"/>
                <c:pt idx="0">
                  <c:v>101084</c:v>
                </c:pt>
                <c:pt idx="1">
                  <c:v>16388</c:v>
                </c:pt>
                <c:pt idx="2">
                  <c:v>99749</c:v>
                </c:pt>
                <c:pt idx="3">
                  <c:v>13350</c:v>
                </c:pt>
                <c:pt idx="4">
                  <c:v>119634</c:v>
                </c:pt>
                <c:pt idx="5">
                  <c:v>11406</c:v>
                </c:pt>
                <c:pt idx="6">
                  <c:v>145535</c:v>
                </c:pt>
                <c:pt idx="7">
                  <c:v>6111</c:v>
                </c:pt>
                <c:pt idx="8">
                  <c:v>166195</c:v>
                </c:pt>
                <c:pt idx="9">
                  <c:v>4931</c:v>
                </c:pt>
              </c:numCache>
            </c:numRef>
          </c:val>
          <c:extLst>
            <c:ext xmlns:c16="http://schemas.microsoft.com/office/drawing/2014/chart" uri="{C3380CC4-5D6E-409C-BE32-E72D297353CC}">
              <c16:uniqueId val="{00000001-849E-4385-9DDE-36643FAC2AF1}"/>
            </c:ext>
          </c:extLst>
        </c:ser>
        <c:ser>
          <c:idx val="2"/>
          <c:order val="2"/>
          <c:tx>
            <c:strRef>
              <c:f>'ocean import'!$B$6</c:f>
              <c:strCache>
                <c:ptCount val="1"/>
                <c:pt idx="0">
                  <c:v>3rd Quarter</c:v>
                </c:pt>
              </c:strCache>
            </c:strRef>
          </c:tx>
          <c:spPr>
            <a:solidFill>
              <a:srgbClr val="A5A5A5"/>
            </a:solidFill>
            <a:ln w="12600">
              <a:noFill/>
            </a:ln>
          </c:spPr>
          <c:invertIfNegative val="0"/>
          <c:dLbls>
            <c:spPr>
              <a:noFill/>
              <a:ln>
                <a:noFill/>
              </a:ln>
              <a:effectLst/>
            </c:sp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import'!$C$2:$L$3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import'!$C$6:$L$6</c:f>
              <c:numCache>
                <c:formatCode>#,##0</c:formatCode>
                <c:ptCount val="10"/>
                <c:pt idx="0">
                  <c:v>95095</c:v>
                </c:pt>
                <c:pt idx="1">
                  <c:v>19651</c:v>
                </c:pt>
                <c:pt idx="2">
                  <c:v>113375</c:v>
                </c:pt>
                <c:pt idx="3">
                  <c:v>17034</c:v>
                </c:pt>
                <c:pt idx="4">
                  <c:v>145866</c:v>
                </c:pt>
                <c:pt idx="5">
                  <c:v>14253</c:v>
                </c:pt>
                <c:pt idx="6">
                  <c:v>165746</c:v>
                </c:pt>
                <c:pt idx="7">
                  <c:v>8908</c:v>
                </c:pt>
              </c:numCache>
            </c:numRef>
          </c:val>
          <c:extLst>
            <c:ext xmlns:c16="http://schemas.microsoft.com/office/drawing/2014/chart" uri="{C3380CC4-5D6E-409C-BE32-E72D297353CC}">
              <c16:uniqueId val="{00000002-849E-4385-9DDE-36643FAC2AF1}"/>
            </c:ext>
          </c:extLst>
        </c:ser>
        <c:ser>
          <c:idx val="3"/>
          <c:order val="3"/>
          <c:tx>
            <c:strRef>
              <c:f>'ocean import'!$B$7</c:f>
              <c:strCache>
                <c:ptCount val="1"/>
                <c:pt idx="0">
                  <c:v>4th Quarter</c:v>
                </c:pt>
              </c:strCache>
            </c:strRef>
          </c:tx>
          <c:spPr>
            <a:solidFill>
              <a:srgbClr val="FFC000"/>
            </a:solidFill>
            <a:ln w="12600">
              <a:noFill/>
            </a:ln>
          </c:spPr>
          <c:invertIfNegative val="0"/>
          <c:dLbls>
            <c:spPr>
              <a:noFill/>
              <a:ln>
                <a:noFill/>
              </a:ln>
              <a:effectLst/>
            </c:sp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15:leaderLines>
                  <c:spPr>
                    <a:ln w="0">
                      <a:solidFill>
                        <a:srgbClr val="000000"/>
                      </a:solidFill>
                    </a:ln>
                  </c:spPr>
                </c15:leaderLines>
              </c:ext>
            </c:extLst>
          </c:dLbls>
          <c:cat>
            <c:multiLvlStrRef>
              <c:f>'ocean import'!$C$2:$L$3</c:f>
              <c:multiLvlStrCache>
                <c:ptCount val="10"/>
                <c:lvl>
                  <c:pt idx="0">
                    <c:v>Laden</c:v>
                  </c:pt>
                  <c:pt idx="1">
                    <c:v>Empty</c:v>
                  </c:pt>
                  <c:pt idx="2">
                    <c:v>Laden</c:v>
                  </c:pt>
                  <c:pt idx="3">
                    <c:v>Empty</c:v>
                  </c:pt>
                  <c:pt idx="4">
                    <c:v>Laden</c:v>
                  </c:pt>
                  <c:pt idx="5">
                    <c:v>Empty</c:v>
                  </c:pt>
                  <c:pt idx="6">
                    <c:v>Laden</c:v>
                  </c:pt>
                  <c:pt idx="7">
                    <c:v>Empty</c:v>
                  </c:pt>
                  <c:pt idx="8">
                    <c:v>Laden</c:v>
                  </c:pt>
                  <c:pt idx="9">
                    <c:v>Empty</c:v>
                  </c:pt>
                </c:lvl>
                <c:lvl>
                  <c:pt idx="0">
                    <c:v>2022</c:v>
                  </c:pt>
                  <c:pt idx="2">
                    <c:v>2023</c:v>
                  </c:pt>
                  <c:pt idx="4">
                    <c:v>2024</c:v>
                  </c:pt>
                  <c:pt idx="6">
                    <c:v>2025</c:v>
                  </c:pt>
                  <c:pt idx="8">
                    <c:v>2026</c:v>
                  </c:pt>
                </c:lvl>
              </c:multiLvlStrCache>
            </c:multiLvlStrRef>
          </c:cat>
          <c:val>
            <c:numRef>
              <c:f>'ocean import'!$C$7:$L$7</c:f>
              <c:numCache>
                <c:formatCode>#,##0</c:formatCode>
                <c:ptCount val="10"/>
                <c:pt idx="0">
                  <c:v>104095</c:v>
                </c:pt>
                <c:pt idx="1">
                  <c:v>14842</c:v>
                </c:pt>
                <c:pt idx="2">
                  <c:v>128915</c:v>
                </c:pt>
                <c:pt idx="3">
                  <c:v>10963</c:v>
                </c:pt>
                <c:pt idx="4">
                  <c:v>150507</c:v>
                </c:pt>
                <c:pt idx="5">
                  <c:v>9393</c:v>
                </c:pt>
                <c:pt idx="6">
                  <c:v>176539</c:v>
                </c:pt>
                <c:pt idx="7">
                  <c:v>4297</c:v>
                </c:pt>
              </c:numCache>
            </c:numRef>
          </c:val>
          <c:extLst>
            <c:ext xmlns:c16="http://schemas.microsoft.com/office/drawing/2014/chart" uri="{C3380CC4-5D6E-409C-BE32-E72D297353CC}">
              <c16:uniqueId val="{00000003-849E-4385-9DDE-36643FAC2AF1}"/>
            </c:ext>
          </c:extLst>
        </c:ser>
        <c:dLbls>
          <c:showLegendKey val="0"/>
          <c:showVal val="0"/>
          <c:showCatName val="0"/>
          <c:showSerName val="0"/>
          <c:showPercent val="0"/>
          <c:showBubbleSize val="0"/>
        </c:dLbls>
        <c:gapWidth val="219"/>
        <c:overlap val="-27"/>
        <c:axId val="55350710"/>
        <c:axId val="50089250"/>
      </c:barChart>
      <c:catAx>
        <c:axId val="55350710"/>
        <c:scaling>
          <c:orientation val="minMax"/>
        </c:scaling>
        <c:delete val="0"/>
        <c:axPos val="b"/>
        <c:numFmt formatCode="General" sourceLinked="0"/>
        <c:majorTickMark val="none"/>
        <c:minorTickMark val="none"/>
        <c:tickLblPos val="nextTo"/>
        <c:spPr>
          <a:ln w="9360">
            <a:solidFill>
              <a:srgbClr val="D9D9D9"/>
            </a:solidFill>
            <a:round/>
          </a:ln>
        </c:spPr>
        <c:crossAx val="50089250"/>
        <c:crosses val="autoZero"/>
        <c:auto val="1"/>
        <c:lblAlgn val="ctr"/>
        <c:lblOffset val="100"/>
        <c:noMultiLvlLbl val="0"/>
      </c:catAx>
      <c:valAx>
        <c:axId val="50089250"/>
        <c:scaling>
          <c:orientation val="minMax"/>
        </c:scaling>
        <c:delete val="0"/>
        <c:axPos val="l"/>
        <c:majorGridlines>
          <c:spPr>
            <a:ln w="9360">
              <a:solidFill>
                <a:srgbClr val="D9D9D9"/>
              </a:solidFill>
              <a:round/>
            </a:ln>
          </c:spPr>
        </c:majorGridlines>
        <c:numFmt formatCode="#,##0" sourceLinked="0"/>
        <c:majorTickMark val="none"/>
        <c:minorTickMark val="none"/>
        <c:tickLblPos val="nextTo"/>
        <c:spPr>
          <a:ln w="6480">
            <a:noFill/>
          </a:ln>
        </c:spPr>
        <c:crossAx val="55350710"/>
        <c:crosses val="autoZero"/>
        <c:crossBetween val="between"/>
      </c:valAx>
      <c:spPr>
        <a:noFill/>
        <a:ln w="0">
          <a:noFill/>
        </a:ln>
      </c:spPr>
    </c:plotArea>
    <c:legend>
      <c:legendPos val="b"/>
      <c:overlay val="0"/>
      <c:spPr>
        <a:noFill/>
        <a:ln w="0">
          <a:noFill/>
        </a:ln>
      </c:spPr>
    </c:legend>
    <c:plotVisOnly val="1"/>
    <c:dispBlanksAs val="gap"/>
    <c:showDLblsOverMax val="1"/>
  </c:chart>
  <c:spPr>
    <a:solidFill>
      <a:srgbClr val="0E2841">
        <a:lumMod val="25000"/>
        <a:lumOff val="75000"/>
      </a:srgbClr>
    </a:solidFill>
    <a:ln w="9360">
      <a:solidFill>
        <a:srgbClr val="D9D9D9"/>
      </a:solidFill>
      <a:round/>
    </a:ln>
  </c:spPr>
  <c:txPr>
    <a:bodyPr/>
    <a:lstStyle/>
    <a:p>
      <a:pPr>
        <a:defRPr sz="1050"/>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
  <cs:axisTitle>
    <cs:lnRef idx="0"/>
    <cs:fillRef idx="0"/>
    <cs:effectRef idx="0"/>
    <cs:fontRef idx="minor">
      <a:schemeClr val="tx1"/>
    </cs:fontRef>
    <cs:defRPr sz="1000" b="1" kern="1200"/>
  </cs:axisTitle>
  <cs:categoryAxis>
    <cs:lnRef idx="1">
      <a:schemeClr val="tx1"/>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0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AutoShape 1"/>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360">
                <a:solidFill>
                  <a:srgbClr val="000000"/>
                </a:solidFill>
                <a:miter lim="800000"/>
                <a:headEnd/>
                <a:tailEnd/>
              </a14:hiddenLine>
            </a:ext>
          </a:extLst>
        </p:spPr>
        <p:txBody>
          <a:bodyPr wrap="none" anchor="ctr"/>
          <a:lstStyle/>
          <a:p>
            <a:endParaRPr lang="en-US" altLang="en-US"/>
          </a:p>
        </p:txBody>
      </p:sp>
      <p:sp>
        <p:nvSpPr>
          <p:cNvPr id="12291" name="Rectangle 2"/>
          <p:cNvSpPr>
            <a:spLocks noGrp="1" noRot="1" noChangeAspect="1" noChangeArrowheads="1"/>
          </p:cNvSpPr>
          <p:nvPr>
            <p:ph type="sldImg"/>
          </p:nvPr>
        </p:nvSpPr>
        <p:spPr bwMode="auto">
          <a:xfrm>
            <a:off x="1106488" y="812800"/>
            <a:ext cx="5341937"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1" name="Rectangle 3"/>
          <p:cNvSpPr>
            <a:spLocks noGrp="1" noChangeArrowheads="1"/>
          </p:cNvSpPr>
          <p:nvPr>
            <p:ph type="body"/>
          </p:nvPr>
        </p:nvSpPr>
        <p:spPr bwMode="auto">
          <a:xfrm>
            <a:off x="755650" y="5078413"/>
            <a:ext cx="6045200" cy="4808537"/>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
        <p:nvSpPr>
          <p:cNvPr id="2052" name="Rectangle 4"/>
          <p:cNvSpPr>
            <a:spLocks noGrp="1" noChangeArrowheads="1"/>
          </p:cNvSpPr>
          <p:nvPr>
            <p:ph type="hdr"/>
          </p:nvPr>
        </p:nvSpPr>
        <p:spPr bwMode="auto">
          <a:xfrm>
            <a:off x="0" y="0"/>
            <a:ext cx="3278188" cy="5318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Times New Roman" pitchFamily="18" charset="0"/>
              </a:defRPr>
            </a:lvl1pPr>
          </a:lstStyle>
          <a:p>
            <a:pPr>
              <a:defRPr/>
            </a:pPr>
            <a:endParaRPr lang="en-US"/>
          </a:p>
        </p:txBody>
      </p:sp>
      <p:sp>
        <p:nvSpPr>
          <p:cNvPr id="2053" name="Rectangle 5"/>
          <p:cNvSpPr>
            <a:spLocks noGrp="1" noChangeArrowheads="1"/>
          </p:cNvSpPr>
          <p:nvPr>
            <p:ph type="dt"/>
          </p:nvPr>
        </p:nvSpPr>
        <p:spPr bwMode="auto">
          <a:xfrm>
            <a:off x="4278313" y="0"/>
            <a:ext cx="3278187" cy="5318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Times New Roman" pitchFamily="18" charset="0"/>
              </a:defRPr>
            </a:lvl1pPr>
          </a:lstStyle>
          <a:p>
            <a:pPr>
              <a:defRPr/>
            </a:pPr>
            <a:endParaRPr lang="en-US"/>
          </a:p>
        </p:txBody>
      </p:sp>
      <p:sp>
        <p:nvSpPr>
          <p:cNvPr id="2054" name="Rectangle 6"/>
          <p:cNvSpPr>
            <a:spLocks noGrp="1" noChangeArrowheads="1"/>
          </p:cNvSpPr>
          <p:nvPr>
            <p:ph type="ftr"/>
          </p:nvPr>
        </p:nvSpPr>
        <p:spPr bwMode="auto">
          <a:xfrm>
            <a:off x="0" y="10156825"/>
            <a:ext cx="3278188" cy="531813"/>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Times New Roman" pitchFamily="18" charset="0"/>
              </a:defRPr>
            </a:lvl1pPr>
          </a:lstStyle>
          <a:p>
            <a:pPr>
              <a:defRPr/>
            </a:pPr>
            <a:endParaRPr lang="en-US"/>
          </a:p>
        </p:txBody>
      </p:sp>
      <p:sp>
        <p:nvSpPr>
          <p:cNvPr id="2055" name="Rectangle 7"/>
          <p:cNvSpPr>
            <a:spLocks noGrp="1" noChangeArrowheads="1"/>
          </p:cNvSpPr>
          <p:nvPr>
            <p:ph type="sldNum"/>
          </p:nvPr>
        </p:nvSpPr>
        <p:spPr bwMode="auto">
          <a:xfrm>
            <a:off x="4278313" y="10156825"/>
            <a:ext cx="3278187" cy="531813"/>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Times New Roman" panose="02020603050405020304" pitchFamily="18" charset="0"/>
              </a:defRPr>
            </a:lvl1pPr>
          </a:lstStyle>
          <a:p>
            <a:fld id="{2584065B-E360-448F-B17B-AE6233546751}" type="slidenum">
              <a:rPr lang="en-US" altLang="en-US"/>
              <a:pPr/>
              <a:t>‹#›</a:t>
            </a:fld>
            <a:endParaRPr lang="en-US" altLang="en-US"/>
          </a:p>
        </p:txBody>
      </p:sp>
    </p:spTree>
    <p:extLst>
      <p:ext uri="{BB962C8B-B14F-4D97-AF65-F5344CB8AC3E}">
        <p14:creationId xmlns:p14="http://schemas.microsoft.com/office/powerpoint/2010/main" val="99410132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fld id="{11F347CE-19E9-4DF0-86A7-9A045769283E}" type="slidenum">
              <a:rPr lang="en-US" altLang="en-US">
                <a:solidFill>
                  <a:srgbClr val="FFFFFF"/>
                </a:solidFill>
                <a:latin typeface="Times New Roman" panose="02020603050405020304" pitchFamily="18" charset="0"/>
              </a:rPr>
              <a:pPr eaLnBrk="1"/>
              <a:t>1</a:t>
            </a:fld>
            <a:endParaRPr lang="en-US" altLang="en-US">
              <a:solidFill>
                <a:srgbClr val="FFFFFF"/>
              </a:solidFill>
              <a:latin typeface="Times New Roman" panose="02020603050405020304" pitchFamily="18" charset="0"/>
            </a:endParaRPr>
          </a:p>
        </p:txBody>
      </p:sp>
      <p:sp>
        <p:nvSpPr>
          <p:cNvPr id="13315" name="Rectangle 1"/>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3316" name="Rectangle 2"/>
          <p:cNvSpPr>
            <a:spLocks noGrp="1" noChangeArrowheads="1"/>
          </p:cNvSpPr>
          <p:nvPr>
            <p:ph type="body" idx="1"/>
          </p:nvPr>
        </p:nvSpPr>
        <p:spPr>
          <a:xfrm>
            <a:off x="755650" y="5078413"/>
            <a:ext cx="6046788" cy="4810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a:p>
        </p:txBody>
      </p:sp>
    </p:spTree>
    <p:extLst>
      <p:ext uri="{BB962C8B-B14F-4D97-AF65-F5344CB8AC3E}">
        <p14:creationId xmlns:p14="http://schemas.microsoft.com/office/powerpoint/2010/main" val="3454428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fld id="{75E7A322-457D-4333-99DE-26B941BA8ED2}" type="slidenum">
              <a:rPr lang="en-US" altLang="en-US">
                <a:solidFill>
                  <a:srgbClr val="FFFFFF"/>
                </a:solidFill>
                <a:latin typeface="Times New Roman" panose="02020603050405020304" pitchFamily="18" charset="0"/>
              </a:rPr>
              <a:pPr eaLnBrk="1"/>
              <a:t>9</a:t>
            </a:fld>
            <a:endParaRPr lang="en-US" altLang="en-US">
              <a:solidFill>
                <a:srgbClr val="FFFFFF"/>
              </a:solidFill>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xfrm>
            <a:off x="1106488" y="812800"/>
            <a:ext cx="5345112" cy="4008438"/>
          </a:xfrm>
        </p:spPr>
      </p:sp>
      <p:sp>
        <p:nvSpPr>
          <p:cNvPr id="26628" name="Rectangle 3"/>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a:p>
        </p:txBody>
      </p:sp>
    </p:spTree>
    <p:extLst>
      <p:ext uri="{BB962C8B-B14F-4D97-AF65-F5344CB8AC3E}">
        <p14:creationId xmlns:p14="http://schemas.microsoft.com/office/powerpoint/2010/main" val="3468707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fld id="{0BBB1AE2-F0CB-45AD-97EF-9BA6D55D828F}" type="slidenum">
              <a:rPr lang="en-US" altLang="en-US">
                <a:solidFill>
                  <a:srgbClr val="FFFFFF"/>
                </a:solidFill>
                <a:latin typeface="Times New Roman" panose="02020603050405020304" pitchFamily="18" charset="0"/>
              </a:rPr>
              <a:pPr eaLnBrk="1"/>
              <a:t>10</a:t>
            </a:fld>
            <a:endParaRPr lang="en-US" altLang="en-US">
              <a:solidFill>
                <a:srgbClr val="FFFFFF"/>
              </a:solidFill>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xfrm>
            <a:off x="1106488" y="812800"/>
            <a:ext cx="5345112" cy="4008438"/>
          </a:xfrm>
        </p:spPr>
      </p:sp>
      <p:sp>
        <p:nvSpPr>
          <p:cNvPr id="20484" name="Rectangle 3"/>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a:p>
        </p:txBody>
      </p:sp>
    </p:spTree>
    <p:extLst>
      <p:ext uri="{BB962C8B-B14F-4D97-AF65-F5344CB8AC3E}">
        <p14:creationId xmlns:p14="http://schemas.microsoft.com/office/powerpoint/2010/main" val="49959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fld id="{75E7A322-457D-4333-99DE-26B941BA8ED2}" type="slidenum">
              <a:rPr lang="en-US" altLang="en-US">
                <a:solidFill>
                  <a:srgbClr val="FFFFFF"/>
                </a:solidFill>
                <a:latin typeface="Times New Roman" panose="02020603050405020304" pitchFamily="18" charset="0"/>
              </a:rPr>
              <a:pPr eaLnBrk="1"/>
              <a:t>11</a:t>
            </a:fld>
            <a:endParaRPr lang="en-US" altLang="en-US">
              <a:solidFill>
                <a:srgbClr val="FFFFFF"/>
              </a:solidFill>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xfrm>
            <a:off x="1106488" y="812800"/>
            <a:ext cx="5345112" cy="4008438"/>
          </a:xfrm>
        </p:spPr>
      </p:sp>
      <p:sp>
        <p:nvSpPr>
          <p:cNvPr id="26628" name="Rectangle 3"/>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dirty="0"/>
          </a:p>
        </p:txBody>
      </p:sp>
    </p:spTree>
    <p:extLst>
      <p:ext uri="{BB962C8B-B14F-4D97-AF65-F5344CB8AC3E}">
        <p14:creationId xmlns:p14="http://schemas.microsoft.com/office/powerpoint/2010/main" val="203538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fld id="{05B68D34-C9BB-4F6E-A723-8308E1343F3D}" type="slidenum">
              <a:rPr lang="en-US" altLang="en-US">
                <a:solidFill>
                  <a:srgbClr val="FFFFFF"/>
                </a:solidFill>
                <a:latin typeface="Times New Roman" panose="02020603050405020304" pitchFamily="18" charset="0"/>
              </a:rPr>
              <a:pPr eaLnBrk="1"/>
              <a:t>12</a:t>
            </a:fld>
            <a:endParaRPr lang="en-US" altLang="en-US">
              <a:solidFill>
                <a:srgbClr val="FFFFFF"/>
              </a:solidFill>
              <a:latin typeface="Times New Roman" panose="02020603050405020304" pitchFamily="18" charset="0"/>
            </a:endParaRPr>
          </a:p>
        </p:txBody>
      </p:sp>
      <p:sp>
        <p:nvSpPr>
          <p:cNvPr id="21507" name="Rectangle 2"/>
          <p:cNvSpPr>
            <a:spLocks noGrp="1" noRot="1" noChangeAspect="1" noChangeArrowheads="1" noTextEdit="1"/>
          </p:cNvSpPr>
          <p:nvPr>
            <p:ph type="sldImg"/>
          </p:nvPr>
        </p:nvSpPr>
        <p:spPr>
          <a:xfrm>
            <a:off x="1106488" y="812800"/>
            <a:ext cx="5345112" cy="4008438"/>
          </a:xfrm>
        </p:spPr>
      </p:sp>
      <p:sp>
        <p:nvSpPr>
          <p:cNvPr id="21508" name="Rectangle 3"/>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a:p>
        </p:txBody>
      </p:sp>
    </p:spTree>
    <p:extLst>
      <p:ext uri="{BB962C8B-B14F-4D97-AF65-F5344CB8AC3E}">
        <p14:creationId xmlns:p14="http://schemas.microsoft.com/office/powerpoint/2010/main" val="3025508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fld id="{75E7A322-457D-4333-99DE-26B941BA8ED2}" type="slidenum">
              <a:rPr lang="en-US" altLang="en-US">
                <a:solidFill>
                  <a:srgbClr val="FFFFFF"/>
                </a:solidFill>
                <a:latin typeface="Times New Roman" panose="02020603050405020304" pitchFamily="18" charset="0"/>
              </a:rPr>
              <a:pPr eaLnBrk="1"/>
              <a:t>13</a:t>
            </a:fld>
            <a:endParaRPr lang="en-US" altLang="en-US">
              <a:solidFill>
                <a:srgbClr val="FFFFFF"/>
              </a:solidFill>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xfrm>
            <a:off x="1106488" y="812800"/>
            <a:ext cx="5345112" cy="4008438"/>
          </a:xfrm>
        </p:spPr>
      </p:sp>
      <p:sp>
        <p:nvSpPr>
          <p:cNvPr id="26628" name="Rectangle 3"/>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a:p>
        </p:txBody>
      </p:sp>
    </p:spTree>
    <p:extLst>
      <p:ext uri="{BB962C8B-B14F-4D97-AF65-F5344CB8AC3E}">
        <p14:creationId xmlns:p14="http://schemas.microsoft.com/office/powerpoint/2010/main" val="735308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fld id="{75E7A322-457D-4333-99DE-26B941BA8ED2}" type="slidenum">
              <a:rPr lang="en-US" altLang="en-US">
                <a:solidFill>
                  <a:srgbClr val="FFFFFF"/>
                </a:solidFill>
                <a:latin typeface="Times New Roman" panose="02020603050405020304" pitchFamily="18" charset="0"/>
              </a:rPr>
              <a:pPr eaLnBrk="1"/>
              <a:t>14</a:t>
            </a:fld>
            <a:endParaRPr lang="en-US" altLang="en-US">
              <a:solidFill>
                <a:srgbClr val="FFFFFF"/>
              </a:solidFill>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xfrm>
            <a:off x="1106488" y="812800"/>
            <a:ext cx="5345112" cy="4008438"/>
          </a:xfrm>
        </p:spPr>
      </p:sp>
      <p:sp>
        <p:nvSpPr>
          <p:cNvPr id="26628" name="Rectangle 3"/>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a:p>
        </p:txBody>
      </p:sp>
    </p:spTree>
    <p:extLst>
      <p:ext uri="{BB962C8B-B14F-4D97-AF65-F5344CB8AC3E}">
        <p14:creationId xmlns:p14="http://schemas.microsoft.com/office/powerpoint/2010/main" val="3116981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F6FF-2B73-AAB0-1F42-95980A41F3FC}"/>
              </a:ext>
            </a:extLst>
          </p:cNvPr>
          <p:cNvSpPr>
            <a:spLocks noGrp="1"/>
          </p:cNvSpPr>
          <p:nvPr>
            <p:ph type="ctrTitle"/>
          </p:nvPr>
        </p:nvSpPr>
        <p:spPr>
          <a:xfrm>
            <a:off x="1260078" y="1237197"/>
            <a:ext cx="7560469" cy="2631887"/>
          </a:xfrm>
        </p:spPr>
        <p:txBody>
          <a:bodyPr anchor="b"/>
          <a:lstStyle>
            <a:lvl1pPr algn="ctr">
              <a:defRPr sz="4961"/>
            </a:lvl1pPr>
          </a:lstStyle>
          <a:p>
            <a:r>
              <a:rPr lang="en-US"/>
              <a:t>Click to edit Master title style</a:t>
            </a:r>
          </a:p>
        </p:txBody>
      </p:sp>
      <p:sp>
        <p:nvSpPr>
          <p:cNvPr id="3" name="Subtitle 2">
            <a:extLst>
              <a:ext uri="{FF2B5EF4-FFF2-40B4-BE49-F238E27FC236}">
                <a16:creationId xmlns:a16="http://schemas.microsoft.com/office/drawing/2014/main" id="{A03AA6EF-169F-77F5-C384-88EB776FB610}"/>
              </a:ext>
            </a:extLst>
          </p:cNvPr>
          <p:cNvSpPr>
            <a:spLocks noGrp="1"/>
          </p:cNvSpPr>
          <p:nvPr>
            <p:ph type="subTitle" idx="1"/>
          </p:nvPr>
        </p:nvSpPr>
        <p:spPr>
          <a:xfrm>
            <a:off x="1260078" y="3970580"/>
            <a:ext cx="7560469" cy="1825171"/>
          </a:xfrm>
        </p:spPr>
        <p:txBody>
          <a:bodyPr/>
          <a:lstStyle>
            <a:lvl1pPr marL="0" indent="0" algn="ctr">
              <a:buNone/>
              <a:defRPr sz="1984"/>
            </a:lvl1pPr>
            <a:lvl2pPr marL="378013" indent="0" algn="ctr">
              <a:buNone/>
              <a:defRPr sz="1654"/>
            </a:lvl2pPr>
            <a:lvl3pPr marL="756026" indent="0" algn="ctr">
              <a:buNone/>
              <a:defRPr sz="1488"/>
            </a:lvl3pPr>
            <a:lvl4pPr marL="1134039" indent="0" algn="ctr">
              <a:buNone/>
              <a:defRPr sz="1323"/>
            </a:lvl4pPr>
            <a:lvl5pPr marL="1512052" indent="0" algn="ctr">
              <a:buNone/>
              <a:defRPr sz="1323"/>
            </a:lvl5pPr>
            <a:lvl6pPr marL="1890065" indent="0" algn="ctr">
              <a:buNone/>
              <a:defRPr sz="1323"/>
            </a:lvl6pPr>
            <a:lvl7pPr marL="2268078" indent="0" algn="ctr">
              <a:buNone/>
              <a:defRPr sz="1323"/>
            </a:lvl7pPr>
            <a:lvl8pPr marL="2646091" indent="0" algn="ctr">
              <a:buNone/>
              <a:defRPr sz="1323"/>
            </a:lvl8pPr>
            <a:lvl9pPr marL="3024104" indent="0" algn="ctr">
              <a:buNone/>
              <a:defRPr sz="1323"/>
            </a:lvl9pPr>
          </a:lstStyle>
          <a:p>
            <a:r>
              <a:rPr lang="en-US"/>
              <a:t>Click to edit Master subtitle style</a:t>
            </a:r>
          </a:p>
        </p:txBody>
      </p:sp>
      <p:sp>
        <p:nvSpPr>
          <p:cNvPr id="4" name="Date Placeholder 3">
            <a:extLst>
              <a:ext uri="{FF2B5EF4-FFF2-40B4-BE49-F238E27FC236}">
                <a16:creationId xmlns:a16="http://schemas.microsoft.com/office/drawing/2014/main" id="{DEDAE983-3D5D-472D-2E59-D48BE9362E4B}"/>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4B8D8433-1D63-CE5B-6968-AF8D2382389F}"/>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6BA53F95-E6EE-0174-DA0C-7372C2446D70}"/>
              </a:ext>
            </a:extLst>
          </p:cNvPr>
          <p:cNvSpPr>
            <a:spLocks noGrp="1"/>
          </p:cNvSpPr>
          <p:nvPr>
            <p:ph type="sldNum" sz="quarter" idx="12"/>
          </p:nvPr>
        </p:nvSpPr>
        <p:spPr/>
        <p:txBody>
          <a:bodyPr/>
          <a:lstStyle/>
          <a:p>
            <a:fld id="{58D1B888-D8CC-4BA1-8B86-0553F74F646A}" type="slidenum">
              <a:rPr lang="en-US" altLang="en-US" smtClean="0"/>
              <a:pPr/>
              <a:t>‹#›</a:t>
            </a:fld>
            <a:endParaRPr lang="en-US" altLang="en-US"/>
          </a:p>
        </p:txBody>
      </p:sp>
    </p:spTree>
    <p:extLst>
      <p:ext uri="{BB962C8B-B14F-4D97-AF65-F5344CB8AC3E}">
        <p14:creationId xmlns:p14="http://schemas.microsoft.com/office/powerpoint/2010/main" val="3876852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92767-DE75-1AD4-B389-DD35478725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4120A6-C972-7B24-9FAC-FF1188DA71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7EA4F-28A2-98E3-608F-C7F44C5697A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B1A1200A-8066-B13E-5DD1-E99913C2D1C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3E134D7C-5022-B0A1-21B2-8998D85A5B57}"/>
              </a:ext>
            </a:extLst>
          </p:cNvPr>
          <p:cNvSpPr>
            <a:spLocks noGrp="1"/>
          </p:cNvSpPr>
          <p:nvPr>
            <p:ph type="sldNum" sz="quarter" idx="12"/>
          </p:nvPr>
        </p:nvSpPr>
        <p:spPr/>
        <p:txBody>
          <a:bodyPr/>
          <a:lstStyle/>
          <a:p>
            <a:fld id="{B20ADA0A-D287-4C6A-B0AC-6CBB74D45C56}" type="slidenum">
              <a:rPr lang="en-US" altLang="en-US" smtClean="0"/>
              <a:pPr/>
              <a:t>‹#›</a:t>
            </a:fld>
            <a:endParaRPr lang="en-US" altLang="en-US"/>
          </a:p>
        </p:txBody>
      </p:sp>
    </p:spTree>
    <p:extLst>
      <p:ext uri="{BB962C8B-B14F-4D97-AF65-F5344CB8AC3E}">
        <p14:creationId xmlns:p14="http://schemas.microsoft.com/office/powerpoint/2010/main" val="1757772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71CD60-759E-D8E0-CCE4-17F00637B872}"/>
              </a:ext>
            </a:extLst>
          </p:cNvPr>
          <p:cNvSpPr>
            <a:spLocks noGrp="1"/>
          </p:cNvSpPr>
          <p:nvPr>
            <p:ph type="title" orient="vert"/>
          </p:nvPr>
        </p:nvSpPr>
        <p:spPr>
          <a:xfrm>
            <a:off x="7213947" y="402483"/>
            <a:ext cx="2173635" cy="64064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155BE-95B0-C185-F9CD-C669C6A4D2A7}"/>
              </a:ext>
            </a:extLst>
          </p:cNvPr>
          <p:cNvSpPr>
            <a:spLocks noGrp="1"/>
          </p:cNvSpPr>
          <p:nvPr>
            <p:ph type="body" orient="vert" idx="1"/>
          </p:nvPr>
        </p:nvSpPr>
        <p:spPr>
          <a:xfrm>
            <a:off x="693043" y="402483"/>
            <a:ext cx="6394896"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21C061-134B-2D2A-F318-BC6D2CCE6F98}"/>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7DF033FE-6706-6CD2-EB11-7D8BA97FE59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A030596E-D117-8BA3-682E-392FEFBD139D}"/>
              </a:ext>
            </a:extLst>
          </p:cNvPr>
          <p:cNvSpPr>
            <a:spLocks noGrp="1"/>
          </p:cNvSpPr>
          <p:nvPr>
            <p:ph type="sldNum" sz="quarter" idx="12"/>
          </p:nvPr>
        </p:nvSpPr>
        <p:spPr/>
        <p:txBody>
          <a:bodyPr/>
          <a:lstStyle/>
          <a:p>
            <a:fld id="{1D434509-BC07-41CF-A59E-A0395381777F}" type="slidenum">
              <a:rPr lang="en-US" altLang="en-US" smtClean="0"/>
              <a:pPr/>
              <a:t>‹#›</a:t>
            </a:fld>
            <a:endParaRPr lang="en-US" altLang="en-US"/>
          </a:p>
        </p:txBody>
      </p:sp>
    </p:spTree>
    <p:extLst>
      <p:ext uri="{BB962C8B-B14F-4D97-AF65-F5344CB8AC3E}">
        <p14:creationId xmlns:p14="http://schemas.microsoft.com/office/powerpoint/2010/main" val="1937481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9067800" cy="1258888"/>
          </a:xfrm>
        </p:spPr>
        <p:txBody>
          <a:bodyPr/>
          <a:lstStyle/>
          <a:p>
            <a:r>
              <a:rPr lang="en-US"/>
              <a:t>Click to edit Master title style</a:t>
            </a:r>
          </a:p>
        </p:txBody>
      </p:sp>
      <p:sp>
        <p:nvSpPr>
          <p:cNvPr id="3" name="Content Placeholder 2"/>
          <p:cNvSpPr>
            <a:spLocks noGrp="1"/>
          </p:cNvSpPr>
          <p:nvPr>
            <p:ph sz="half" idx="1"/>
          </p:nvPr>
        </p:nvSpPr>
        <p:spPr>
          <a:xfrm>
            <a:off x="503238" y="2160588"/>
            <a:ext cx="4457700" cy="4595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13338" y="2160588"/>
            <a:ext cx="4457700" cy="22209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13338" y="4533900"/>
            <a:ext cx="4457700" cy="2222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dt" idx="10"/>
          </p:nvPr>
        </p:nvSpPr>
        <p:spPr>
          <a:ln/>
        </p:spPr>
        <p:txBody>
          <a:bodyPr/>
          <a:lstStyle>
            <a:lvl1pPr>
              <a:defRPr/>
            </a:lvl1pPr>
          </a:lstStyle>
          <a:p>
            <a:pPr>
              <a:defRPr/>
            </a:pPr>
            <a:endParaRPr lang="en-US"/>
          </a:p>
        </p:txBody>
      </p:sp>
      <p:sp>
        <p:nvSpPr>
          <p:cNvPr id="7" name="Rectangle 4"/>
          <p:cNvSpPr>
            <a:spLocks noGrp="1" noChangeArrowheads="1"/>
          </p:cNvSpPr>
          <p:nvPr>
            <p:ph type="ftr" idx="11"/>
          </p:nvPr>
        </p:nvSpPr>
        <p:spPr>
          <a:ln/>
        </p:spPr>
        <p:txBody>
          <a:bodyPr/>
          <a:lstStyle>
            <a:lvl1pPr>
              <a:defRPr/>
            </a:lvl1pPr>
          </a:lstStyle>
          <a:p>
            <a:pPr>
              <a:defRPr/>
            </a:pPr>
            <a:endParaRPr lang="en-US"/>
          </a:p>
        </p:txBody>
      </p:sp>
      <p:sp>
        <p:nvSpPr>
          <p:cNvPr id="8" name="Rectangle 5"/>
          <p:cNvSpPr>
            <a:spLocks noGrp="1" noChangeArrowheads="1"/>
          </p:cNvSpPr>
          <p:nvPr>
            <p:ph type="sldNum" idx="12"/>
          </p:nvPr>
        </p:nvSpPr>
        <p:spPr>
          <a:ln/>
        </p:spPr>
        <p:txBody>
          <a:bodyPr/>
          <a:lstStyle>
            <a:lvl1pPr>
              <a:defRPr/>
            </a:lvl1pPr>
          </a:lstStyle>
          <a:p>
            <a:fld id="{2322A964-75DD-4015-9861-6416FD783418}" type="slidenum">
              <a:rPr lang="en-US" altLang="en-US"/>
              <a:pPr/>
              <a:t>‹#›</a:t>
            </a:fld>
            <a:endParaRPr lang="en-US" altLang="en-US"/>
          </a:p>
        </p:txBody>
      </p:sp>
    </p:spTree>
    <p:extLst>
      <p:ext uri="{BB962C8B-B14F-4D97-AF65-F5344CB8AC3E}">
        <p14:creationId xmlns:p14="http://schemas.microsoft.com/office/powerpoint/2010/main" val="2056094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36F6-4128-FC2A-A8F1-6599BA4BCB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3F65EB-6FF4-5A40-E56F-CB4B2730BE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B86CE4-38D2-C679-0AF5-871862E356CE}"/>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753C4512-7CF5-1B04-2D48-0283FAE1DC45}"/>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483BA49A-1825-1029-BE98-984DC382B906}"/>
              </a:ext>
            </a:extLst>
          </p:cNvPr>
          <p:cNvSpPr>
            <a:spLocks noGrp="1"/>
          </p:cNvSpPr>
          <p:nvPr>
            <p:ph type="sldNum" sz="quarter" idx="12"/>
          </p:nvPr>
        </p:nvSpPr>
        <p:spPr/>
        <p:txBody>
          <a:bodyPr/>
          <a:lstStyle/>
          <a:p>
            <a:fld id="{AE11AED4-72DA-4DB5-992A-6853E6742B8A}" type="slidenum">
              <a:rPr lang="en-US" altLang="en-US" smtClean="0"/>
              <a:pPr/>
              <a:t>‹#›</a:t>
            </a:fld>
            <a:endParaRPr lang="en-US" altLang="en-US"/>
          </a:p>
        </p:txBody>
      </p:sp>
    </p:spTree>
    <p:extLst>
      <p:ext uri="{BB962C8B-B14F-4D97-AF65-F5344CB8AC3E}">
        <p14:creationId xmlns:p14="http://schemas.microsoft.com/office/powerpoint/2010/main" val="1810358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BE2D8-A32D-5415-65B3-363194FFA224}"/>
              </a:ext>
            </a:extLst>
          </p:cNvPr>
          <p:cNvSpPr>
            <a:spLocks noGrp="1"/>
          </p:cNvSpPr>
          <p:nvPr>
            <p:ph type="title"/>
          </p:nvPr>
        </p:nvSpPr>
        <p:spPr>
          <a:xfrm>
            <a:off x="687793" y="1884670"/>
            <a:ext cx="8694539" cy="3144614"/>
          </a:xfrm>
        </p:spPr>
        <p:txBody>
          <a:bodyPr anchor="b"/>
          <a:lstStyle>
            <a:lvl1pPr>
              <a:defRPr sz="4961"/>
            </a:lvl1pPr>
          </a:lstStyle>
          <a:p>
            <a:r>
              <a:rPr lang="en-US"/>
              <a:t>Click to edit Master title style</a:t>
            </a:r>
          </a:p>
        </p:txBody>
      </p:sp>
      <p:sp>
        <p:nvSpPr>
          <p:cNvPr id="3" name="Text Placeholder 2">
            <a:extLst>
              <a:ext uri="{FF2B5EF4-FFF2-40B4-BE49-F238E27FC236}">
                <a16:creationId xmlns:a16="http://schemas.microsoft.com/office/drawing/2014/main" id="{CABCBDAC-19B4-CC64-EF47-BA9DD1587261}"/>
              </a:ext>
            </a:extLst>
          </p:cNvPr>
          <p:cNvSpPr>
            <a:spLocks noGrp="1"/>
          </p:cNvSpPr>
          <p:nvPr>
            <p:ph type="body" idx="1"/>
          </p:nvPr>
        </p:nvSpPr>
        <p:spPr>
          <a:xfrm>
            <a:off x="687793" y="5059034"/>
            <a:ext cx="8694539" cy="1653678"/>
          </a:xfrm>
        </p:spPr>
        <p:txBody>
          <a:bodyPr/>
          <a:lstStyle>
            <a:lvl1pPr marL="0" indent="0">
              <a:buNone/>
              <a:defRPr sz="1984">
                <a:solidFill>
                  <a:schemeClr val="tx1">
                    <a:tint val="82000"/>
                  </a:schemeClr>
                </a:solidFill>
              </a:defRPr>
            </a:lvl1pPr>
            <a:lvl2pPr marL="378013" indent="0">
              <a:buNone/>
              <a:defRPr sz="1654">
                <a:solidFill>
                  <a:schemeClr val="tx1">
                    <a:tint val="82000"/>
                  </a:schemeClr>
                </a:solidFill>
              </a:defRPr>
            </a:lvl2pPr>
            <a:lvl3pPr marL="756026" indent="0">
              <a:buNone/>
              <a:defRPr sz="1488">
                <a:solidFill>
                  <a:schemeClr val="tx1">
                    <a:tint val="82000"/>
                  </a:schemeClr>
                </a:solidFill>
              </a:defRPr>
            </a:lvl3pPr>
            <a:lvl4pPr marL="1134039" indent="0">
              <a:buNone/>
              <a:defRPr sz="1323">
                <a:solidFill>
                  <a:schemeClr val="tx1">
                    <a:tint val="82000"/>
                  </a:schemeClr>
                </a:solidFill>
              </a:defRPr>
            </a:lvl4pPr>
            <a:lvl5pPr marL="1512052" indent="0">
              <a:buNone/>
              <a:defRPr sz="1323">
                <a:solidFill>
                  <a:schemeClr val="tx1">
                    <a:tint val="82000"/>
                  </a:schemeClr>
                </a:solidFill>
              </a:defRPr>
            </a:lvl5pPr>
            <a:lvl6pPr marL="1890065" indent="0">
              <a:buNone/>
              <a:defRPr sz="1323">
                <a:solidFill>
                  <a:schemeClr val="tx1">
                    <a:tint val="82000"/>
                  </a:schemeClr>
                </a:solidFill>
              </a:defRPr>
            </a:lvl6pPr>
            <a:lvl7pPr marL="2268078" indent="0">
              <a:buNone/>
              <a:defRPr sz="1323">
                <a:solidFill>
                  <a:schemeClr val="tx1">
                    <a:tint val="82000"/>
                  </a:schemeClr>
                </a:solidFill>
              </a:defRPr>
            </a:lvl7pPr>
            <a:lvl8pPr marL="2646091" indent="0">
              <a:buNone/>
              <a:defRPr sz="1323">
                <a:solidFill>
                  <a:schemeClr val="tx1">
                    <a:tint val="82000"/>
                  </a:schemeClr>
                </a:solidFill>
              </a:defRPr>
            </a:lvl8pPr>
            <a:lvl9pPr marL="3024104" indent="0">
              <a:buNone/>
              <a:defRPr sz="1323">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0C974F-F56A-CAF7-8516-550300ABDA1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5557D12B-A7B0-211C-592E-4FDA4E034157}"/>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6A87CC03-F603-A4BC-910A-EFF0BCFEA153}"/>
              </a:ext>
            </a:extLst>
          </p:cNvPr>
          <p:cNvSpPr>
            <a:spLocks noGrp="1"/>
          </p:cNvSpPr>
          <p:nvPr>
            <p:ph type="sldNum" sz="quarter" idx="12"/>
          </p:nvPr>
        </p:nvSpPr>
        <p:spPr/>
        <p:txBody>
          <a:bodyPr/>
          <a:lstStyle/>
          <a:p>
            <a:fld id="{2F3AE957-057F-4877-BD65-587F9F8B18E2}" type="slidenum">
              <a:rPr lang="en-US" altLang="en-US" smtClean="0"/>
              <a:pPr/>
              <a:t>‹#›</a:t>
            </a:fld>
            <a:endParaRPr lang="en-US" altLang="en-US"/>
          </a:p>
        </p:txBody>
      </p:sp>
    </p:spTree>
    <p:extLst>
      <p:ext uri="{BB962C8B-B14F-4D97-AF65-F5344CB8AC3E}">
        <p14:creationId xmlns:p14="http://schemas.microsoft.com/office/powerpoint/2010/main" val="1472570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54E50-6DC7-B25D-9693-A5D7042F32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5EA46A-27CA-B4E3-A5CB-8B04A80F9C4E}"/>
              </a:ext>
            </a:extLst>
          </p:cNvPr>
          <p:cNvSpPr>
            <a:spLocks noGrp="1"/>
          </p:cNvSpPr>
          <p:nvPr>
            <p:ph sz="half" idx="1"/>
          </p:nvPr>
        </p:nvSpPr>
        <p:spPr>
          <a:xfrm>
            <a:off x="693043" y="2012414"/>
            <a:ext cx="4284266"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2B8962-1B60-E999-0623-D906D01972F5}"/>
              </a:ext>
            </a:extLst>
          </p:cNvPr>
          <p:cNvSpPr>
            <a:spLocks noGrp="1"/>
          </p:cNvSpPr>
          <p:nvPr>
            <p:ph sz="half" idx="2"/>
          </p:nvPr>
        </p:nvSpPr>
        <p:spPr>
          <a:xfrm>
            <a:off x="5103316" y="2012414"/>
            <a:ext cx="4284266"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0A239A-0E09-C873-DC92-C105D2EDB693}"/>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71A82887-7A30-A5C5-4E88-EB0C4F003945}"/>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01A4252C-6639-CF07-3C47-9F4F708BC245}"/>
              </a:ext>
            </a:extLst>
          </p:cNvPr>
          <p:cNvSpPr>
            <a:spLocks noGrp="1"/>
          </p:cNvSpPr>
          <p:nvPr>
            <p:ph type="sldNum" sz="quarter" idx="12"/>
          </p:nvPr>
        </p:nvSpPr>
        <p:spPr/>
        <p:txBody>
          <a:bodyPr/>
          <a:lstStyle/>
          <a:p>
            <a:fld id="{EE5084CC-FCD1-4C5A-AB8F-2246CB61D4BD}" type="slidenum">
              <a:rPr lang="en-US" altLang="en-US" smtClean="0"/>
              <a:pPr/>
              <a:t>‹#›</a:t>
            </a:fld>
            <a:endParaRPr lang="en-US" altLang="en-US"/>
          </a:p>
        </p:txBody>
      </p:sp>
    </p:spTree>
    <p:extLst>
      <p:ext uri="{BB962C8B-B14F-4D97-AF65-F5344CB8AC3E}">
        <p14:creationId xmlns:p14="http://schemas.microsoft.com/office/powerpoint/2010/main" val="1613991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90C2-596D-2681-DC65-497D3467100B}"/>
              </a:ext>
            </a:extLst>
          </p:cNvPr>
          <p:cNvSpPr>
            <a:spLocks noGrp="1"/>
          </p:cNvSpPr>
          <p:nvPr>
            <p:ph type="title"/>
          </p:nvPr>
        </p:nvSpPr>
        <p:spPr>
          <a:xfrm>
            <a:off x="694356" y="402483"/>
            <a:ext cx="8694539" cy="1461188"/>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24E280-9507-9BE9-BE68-51F548891A97}"/>
              </a:ext>
            </a:extLst>
          </p:cNvPr>
          <p:cNvSpPr>
            <a:spLocks noGrp="1"/>
          </p:cNvSpPr>
          <p:nvPr>
            <p:ph type="body" idx="1"/>
          </p:nvPr>
        </p:nvSpPr>
        <p:spPr>
          <a:xfrm>
            <a:off x="694357" y="1853171"/>
            <a:ext cx="4264576" cy="908210"/>
          </a:xfrm>
        </p:spPr>
        <p:txBody>
          <a:bodyPr anchor="b"/>
          <a:lstStyle>
            <a:lvl1pPr marL="0" indent="0">
              <a:buNone/>
              <a:defRPr sz="1984" b="1"/>
            </a:lvl1pPr>
            <a:lvl2pPr marL="378013" indent="0">
              <a:buNone/>
              <a:defRPr sz="1654" b="1"/>
            </a:lvl2pPr>
            <a:lvl3pPr marL="756026" indent="0">
              <a:buNone/>
              <a:defRPr sz="1488" b="1"/>
            </a:lvl3pPr>
            <a:lvl4pPr marL="1134039" indent="0">
              <a:buNone/>
              <a:defRPr sz="1323" b="1"/>
            </a:lvl4pPr>
            <a:lvl5pPr marL="1512052" indent="0">
              <a:buNone/>
              <a:defRPr sz="1323" b="1"/>
            </a:lvl5pPr>
            <a:lvl6pPr marL="1890065" indent="0">
              <a:buNone/>
              <a:defRPr sz="1323" b="1"/>
            </a:lvl6pPr>
            <a:lvl7pPr marL="2268078" indent="0">
              <a:buNone/>
              <a:defRPr sz="1323" b="1"/>
            </a:lvl7pPr>
            <a:lvl8pPr marL="2646091" indent="0">
              <a:buNone/>
              <a:defRPr sz="1323" b="1"/>
            </a:lvl8pPr>
            <a:lvl9pPr marL="3024104" indent="0">
              <a:buNone/>
              <a:defRPr sz="1323" b="1"/>
            </a:lvl9pPr>
          </a:lstStyle>
          <a:p>
            <a:pPr lvl="0"/>
            <a:r>
              <a:rPr lang="en-US"/>
              <a:t>Click to edit Master text styles</a:t>
            </a:r>
          </a:p>
        </p:txBody>
      </p:sp>
      <p:sp>
        <p:nvSpPr>
          <p:cNvPr id="4" name="Content Placeholder 3">
            <a:extLst>
              <a:ext uri="{FF2B5EF4-FFF2-40B4-BE49-F238E27FC236}">
                <a16:creationId xmlns:a16="http://schemas.microsoft.com/office/drawing/2014/main" id="{5FB8EC05-CD1F-8D0A-0B9D-DF2E48F0E047}"/>
              </a:ext>
            </a:extLst>
          </p:cNvPr>
          <p:cNvSpPr>
            <a:spLocks noGrp="1"/>
          </p:cNvSpPr>
          <p:nvPr>
            <p:ph sz="half" idx="2"/>
          </p:nvPr>
        </p:nvSpPr>
        <p:spPr>
          <a:xfrm>
            <a:off x="694357" y="2761381"/>
            <a:ext cx="4264576"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EEA84C-57A8-0467-B8D8-E609748A408C}"/>
              </a:ext>
            </a:extLst>
          </p:cNvPr>
          <p:cNvSpPr>
            <a:spLocks noGrp="1"/>
          </p:cNvSpPr>
          <p:nvPr>
            <p:ph type="body" sz="quarter" idx="3"/>
          </p:nvPr>
        </p:nvSpPr>
        <p:spPr>
          <a:xfrm>
            <a:off x="5103316" y="1853171"/>
            <a:ext cx="4285579" cy="908210"/>
          </a:xfrm>
        </p:spPr>
        <p:txBody>
          <a:bodyPr anchor="b"/>
          <a:lstStyle>
            <a:lvl1pPr marL="0" indent="0">
              <a:buNone/>
              <a:defRPr sz="1984" b="1"/>
            </a:lvl1pPr>
            <a:lvl2pPr marL="378013" indent="0">
              <a:buNone/>
              <a:defRPr sz="1654" b="1"/>
            </a:lvl2pPr>
            <a:lvl3pPr marL="756026" indent="0">
              <a:buNone/>
              <a:defRPr sz="1488" b="1"/>
            </a:lvl3pPr>
            <a:lvl4pPr marL="1134039" indent="0">
              <a:buNone/>
              <a:defRPr sz="1323" b="1"/>
            </a:lvl4pPr>
            <a:lvl5pPr marL="1512052" indent="0">
              <a:buNone/>
              <a:defRPr sz="1323" b="1"/>
            </a:lvl5pPr>
            <a:lvl6pPr marL="1890065" indent="0">
              <a:buNone/>
              <a:defRPr sz="1323" b="1"/>
            </a:lvl6pPr>
            <a:lvl7pPr marL="2268078" indent="0">
              <a:buNone/>
              <a:defRPr sz="1323" b="1"/>
            </a:lvl7pPr>
            <a:lvl8pPr marL="2646091" indent="0">
              <a:buNone/>
              <a:defRPr sz="1323" b="1"/>
            </a:lvl8pPr>
            <a:lvl9pPr marL="3024104" indent="0">
              <a:buNone/>
              <a:defRPr sz="1323" b="1"/>
            </a:lvl9pPr>
          </a:lstStyle>
          <a:p>
            <a:pPr lvl="0"/>
            <a:r>
              <a:rPr lang="en-US"/>
              <a:t>Click to edit Master text styles</a:t>
            </a:r>
          </a:p>
        </p:txBody>
      </p:sp>
      <p:sp>
        <p:nvSpPr>
          <p:cNvPr id="6" name="Content Placeholder 5">
            <a:extLst>
              <a:ext uri="{FF2B5EF4-FFF2-40B4-BE49-F238E27FC236}">
                <a16:creationId xmlns:a16="http://schemas.microsoft.com/office/drawing/2014/main" id="{42C58808-328A-0817-6BF2-03653A17BA75}"/>
              </a:ext>
            </a:extLst>
          </p:cNvPr>
          <p:cNvSpPr>
            <a:spLocks noGrp="1"/>
          </p:cNvSpPr>
          <p:nvPr>
            <p:ph sz="quarter" idx="4"/>
          </p:nvPr>
        </p:nvSpPr>
        <p:spPr>
          <a:xfrm>
            <a:off x="5103316" y="2761381"/>
            <a:ext cx="4285579"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B00F3C-35B8-0A98-E0C5-265D1B25E1BF}"/>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43548ECB-5E61-5B77-C7F7-7BF77786CDED}"/>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0F8112B9-6570-25E9-0299-EB2CDF17807D}"/>
              </a:ext>
            </a:extLst>
          </p:cNvPr>
          <p:cNvSpPr>
            <a:spLocks noGrp="1"/>
          </p:cNvSpPr>
          <p:nvPr>
            <p:ph type="sldNum" sz="quarter" idx="12"/>
          </p:nvPr>
        </p:nvSpPr>
        <p:spPr/>
        <p:txBody>
          <a:bodyPr/>
          <a:lstStyle/>
          <a:p>
            <a:fld id="{D7DC2DEA-8F75-458F-95DA-32B6C1512C1B}" type="slidenum">
              <a:rPr lang="en-US" altLang="en-US" smtClean="0"/>
              <a:pPr/>
              <a:t>‹#›</a:t>
            </a:fld>
            <a:endParaRPr lang="en-US" altLang="en-US"/>
          </a:p>
        </p:txBody>
      </p:sp>
    </p:spTree>
    <p:extLst>
      <p:ext uri="{BB962C8B-B14F-4D97-AF65-F5344CB8AC3E}">
        <p14:creationId xmlns:p14="http://schemas.microsoft.com/office/powerpoint/2010/main" val="935067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60D54-D278-8D5D-C1D0-2BEB3A3103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3505FD-F27A-B041-C648-53C8D086CB04}"/>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4D055A5B-F821-4992-4DD8-FFDC0DDCF6D6}"/>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C80B3CC-F8A2-B0CE-724A-D85956432334}"/>
              </a:ext>
            </a:extLst>
          </p:cNvPr>
          <p:cNvSpPr>
            <a:spLocks noGrp="1"/>
          </p:cNvSpPr>
          <p:nvPr>
            <p:ph type="sldNum" sz="quarter" idx="12"/>
          </p:nvPr>
        </p:nvSpPr>
        <p:spPr/>
        <p:txBody>
          <a:bodyPr/>
          <a:lstStyle/>
          <a:p>
            <a:fld id="{5C8F0DA8-60F3-4AB6-A670-D7D503C9C2FE}" type="slidenum">
              <a:rPr lang="en-US" altLang="en-US" smtClean="0"/>
              <a:pPr/>
              <a:t>‹#›</a:t>
            </a:fld>
            <a:endParaRPr lang="en-US" altLang="en-US"/>
          </a:p>
        </p:txBody>
      </p:sp>
    </p:spTree>
    <p:extLst>
      <p:ext uri="{BB962C8B-B14F-4D97-AF65-F5344CB8AC3E}">
        <p14:creationId xmlns:p14="http://schemas.microsoft.com/office/powerpoint/2010/main" val="1940820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1097D5-A52A-7632-B709-FD71D3E51E74}"/>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8D2EC27F-8B92-AC55-D5CC-58401E5D4B41}"/>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C170B866-74B2-2B80-D01C-C78CA55FF786}"/>
              </a:ext>
            </a:extLst>
          </p:cNvPr>
          <p:cNvSpPr>
            <a:spLocks noGrp="1"/>
          </p:cNvSpPr>
          <p:nvPr>
            <p:ph type="sldNum" sz="quarter" idx="12"/>
          </p:nvPr>
        </p:nvSpPr>
        <p:spPr/>
        <p:txBody>
          <a:bodyPr/>
          <a:lstStyle/>
          <a:p>
            <a:fld id="{E636DF3A-6915-4896-BDAE-3E2B6C894EB9}" type="slidenum">
              <a:rPr lang="en-US" altLang="en-US" smtClean="0"/>
              <a:pPr/>
              <a:t>‹#›</a:t>
            </a:fld>
            <a:endParaRPr lang="en-US" altLang="en-US"/>
          </a:p>
        </p:txBody>
      </p:sp>
    </p:spTree>
    <p:extLst>
      <p:ext uri="{BB962C8B-B14F-4D97-AF65-F5344CB8AC3E}">
        <p14:creationId xmlns:p14="http://schemas.microsoft.com/office/powerpoint/2010/main" val="1641284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F7A4A-FC9B-9A64-B4DD-11A96F4BE823}"/>
              </a:ext>
            </a:extLst>
          </p:cNvPr>
          <p:cNvSpPr>
            <a:spLocks noGrp="1"/>
          </p:cNvSpPr>
          <p:nvPr>
            <p:ph type="title"/>
          </p:nvPr>
        </p:nvSpPr>
        <p:spPr>
          <a:xfrm>
            <a:off x="694356" y="503978"/>
            <a:ext cx="3251264" cy="1763924"/>
          </a:xfrm>
        </p:spPr>
        <p:txBody>
          <a:bodyPr anchor="b"/>
          <a:lstStyle>
            <a:lvl1pPr>
              <a:defRPr sz="2646"/>
            </a:lvl1pPr>
          </a:lstStyle>
          <a:p>
            <a:r>
              <a:rPr lang="en-US"/>
              <a:t>Click to edit Master title style</a:t>
            </a:r>
          </a:p>
        </p:txBody>
      </p:sp>
      <p:sp>
        <p:nvSpPr>
          <p:cNvPr id="3" name="Content Placeholder 2">
            <a:extLst>
              <a:ext uri="{FF2B5EF4-FFF2-40B4-BE49-F238E27FC236}">
                <a16:creationId xmlns:a16="http://schemas.microsoft.com/office/drawing/2014/main" id="{C159C4C7-1B49-07CB-1DBC-EE3D5EF841CF}"/>
              </a:ext>
            </a:extLst>
          </p:cNvPr>
          <p:cNvSpPr>
            <a:spLocks noGrp="1"/>
          </p:cNvSpPr>
          <p:nvPr>
            <p:ph idx="1"/>
          </p:nvPr>
        </p:nvSpPr>
        <p:spPr>
          <a:xfrm>
            <a:off x="4285579" y="1088454"/>
            <a:ext cx="5103316" cy="5372269"/>
          </a:xfrm>
        </p:spPr>
        <p:txBody>
          <a:bodyPr/>
          <a:lstStyle>
            <a:lvl1pPr>
              <a:defRPr sz="2646"/>
            </a:lvl1pPr>
            <a:lvl2pPr>
              <a:defRPr sz="2315"/>
            </a:lvl2pPr>
            <a:lvl3pPr>
              <a:defRPr sz="1984"/>
            </a:lvl3pPr>
            <a:lvl4pPr>
              <a:defRPr sz="1654"/>
            </a:lvl4pPr>
            <a:lvl5pPr>
              <a:defRPr sz="1654"/>
            </a:lvl5pPr>
            <a:lvl6pPr>
              <a:defRPr sz="1654"/>
            </a:lvl6pPr>
            <a:lvl7pPr>
              <a:defRPr sz="1654"/>
            </a:lvl7pPr>
            <a:lvl8pPr>
              <a:defRPr sz="1654"/>
            </a:lvl8pPr>
            <a:lvl9pPr>
              <a:defRPr sz="16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EEA1A0-FE4B-9D23-7E0C-14DF889374D0}"/>
              </a:ext>
            </a:extLst>
          </p:cNvPr>
          <p:cNvSpPr>
            <a:spLocks noGrp="1"/>
          </p:cNvSpPr>
          <p:nvPr>
            <p:ph type="body" sz="half" idx="2"/>
          </p:nvPr>
        </p:nvSpPr>
        <p:spPr>
          <a:xfrm>
            <a:off x="694356" y="2267902"/>
            <a:ext cx="3251264" cy="4201570"/>
          </a:xfrm>
        </p:spPr>
        <p:txBody>
          <a:bodyPr/>
          <a:lstStyle>
            <a:lvl1pPr marL="0" indent="0">
              <a:buNone/>
              <a:defRPr sz="1323"/>
            </a:lvl1pPr>
            <a:lvl2pPr marL="378013" indent="0">
              <a:buNone/>
              <a:defRPr sz="1158"/>
            </a:lvl2pPr>
            <a:lvl3pPr marL="756026" indent="0">
              <a:buNone/>
              <a:defRPr sz="992"/>
            </a:lvl3pPr>
            <a:lvl4pPr marL="1134039" indent="0">
              <a:buNone/>
              <a:defRPr sz="827"/>
            </a:lvl4pPr>
            <a:lvl5pPr marL="1512052" indent="0">
              <a:buNone/>
              <a:defRPr sz="827"/>
            </a:lvl5pPr>
            <a:lvl6pPr marL="1890065" indent="0">
              <a:buNone/>
              <a:defRPr sz="827"/>
            </a:lvl6pPr>
            <a:lvl7pPr marL="2268078" indent="0">
              <a:buNone/>
              <a:defRPr sz="827"/>
            </a:lvl7pPr>
            <a:lvl8pPr marL="2646091" indent="0">
              <a:buNone/>
              <a:defRPr sz="827"/>
            </a:lvl8pPr>
            <a:lvl9pPr marL="3024104" indent="0">
              <a:buNone/>
              <a:defRPr sz="827"/>
            </a:lvl9pPr>
          </a:lstStyle>
          <a:p>
            <a:pPr lvl="0"/>
            <a:r>
              <a:rPr lang="en-US"/>
              <a:t>Click to edit Master text styles</a:t>
            </a:r>
          </a:p>
        </p:txBody>
      </p:sp>
      <p:sp>
        <p:nvSpPr>
          <p:cNvPr id="5" name="Date Placeholder 4">
            <a:extLst>
              <a:ext uri="{FF2B5EF4-FFF2-40B4-BE49-F238E27FC236}">
                <a16:creationId xmlns:a16="http://schemas.microsoft.com/office/drawing/2014/main" id="{3F8147EB-603B-A73B-691D-6244228E5E1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173735CD-8600-9A8D-A77C-3A598E040AD2}"/>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E10BBCC8-0D7B-BA7B-42EC-D8D2FC264664}"/>
              </a:ext>
            </a:extLst>
          </p:cNvPr>
          <p:cNvSpPr>
            <a:spLocks noGrp="1"/>
          </p:cNvSpPr>
          <p:nvPr>
            <p:ph type="sldNum" sz="quarter" idx="12"/>
          </p:nvPr>
        </p:nvSpPr>
        <p:spPr/>
        <p:txBody>
          <a:bodyPr/>
          <a:lstStyle/>
          <a:p>
            <a:fld id="{0E147AC4-6C24-425C-9A2D-BC53DBF46EEA}" type="slidenum">
              <a:rPr lang="en-US" altLang="en-US" smtClean="0"/>
              <a:pPr/>
              <a:t>‹#›</a:t>
            </a:fld>
            <a:endParaRPr lang="en-US" altLang="en-US"/>
          </a:p>
        </p:txBody>
      </p:sp>
    </p:spTree>
    <p:extLst>
      <p:ext uri="{BB962C8B-B14F-4D97-AF65-F5344CB8AC3E}">
        <p14:creationId xmlns:p14="http://schemas.microsoft.com/office/powerpoint/2010/main" val="3927160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4D9-66EF-D50D-844E-CEF3442135F4}"/>
              </a:ext>
            </a:extLst>
          </p:cNvPr>
          <p:cNvSpPr>
            <a:spLocks noGrp="1"/>
          </p:cNvSpPr>
          <p:nvPr>
            <p:ph type="title"/>
          </p:nvPr>
        </p:nvSpPr>
        <p:spPr>
          <a:xfrm>
            <a:off x="694356" y="503978"/>
            <a:ext cx="3251264" cy="1763924"/>
          </a:xfrm>
        </p:spPr>
        <p:txBody>
          <a:bodyPr anchor="b"/>
          <a:lstStyle>
            <a:lvl1pPr>
              <a:defRPr sz="2646"/>
            </a:lvl1pPr>
          </a:lstStyle>
          <a:p>
            <a:r>
              <a:rPr lang="en-US"/>
              <a:t>Click to edit Master title style</a:t>
            </a:r>
          </a:p>
        </p:txBody>
      </p:sp>
      <p:sp>
        <p:nvSpPr>
          <p:cNvPr id="3" name="Picture Placeholder 2">
            <a:extLst>
              <a:ext uri="{FF2B5EF4-FFF2-40B4-BE49-F238E27FC236}">
                <a16:creationId xmlns:a16="http://schemas.microsoft.com/office/drawing/2014/main" id="{118D51DD-CDEC-8544-3265-E468284B7D02}"/>
              </a:ext>
            </a:extLst>
          </p:cNvPr>
          <p:cNvSpPr>
            <a:spLocks noGrp="1"/>
          </p:cNvSpPr>
          <p:nvPr>
            <p:ph type="pic" idx="1"/>
          </p:nvPr>
        </p:nvSpPr>
        <p:spPr>
          <a:xfrm>
            <a:off x="4285579" y="1088454"/>
            <a:ext cx="5103316" cy="5372269"/>
          </a:xfrm>
        </p:spPr>
        <p:txBody>
          <a:bodyPr/>
          <a:lstStyle>
            <a:lvl1pPr marL="0" indent="0">
              <a:buNone/>
              <a:defRPr sz="2646"/>
            </a:lvl1pPr>
            <a:lvl2pPr marL="378013" indent="0">
              <a:buNone/>
              <a:defRPr sz="2315"/>
            </a:lvl2pPr>
            <a:lvl3pPr marL="756026" indent="0">
              <a:buNone/>
              <a:defRPr sz="1984"/>
            </a:lvl3pPr>
            <a:lvl4pPr marL="1134039" indent="0">
              <a:buNone/>
              <a:defRPr sz="1654"/>
            </a:lvl4pPr>
            <a:lvl5pPr marL="1512052" indent="0">
              <a:buNone/>
              <a:defRPr sz="1654"/>
            </a:lvl5pPr>
            <a:lvl6pPr marL="1890065" indent="0">
              <a:buNone/>
              <a:defRPr sz="1654"/>
            </a:lvl6pPr>
            <a:lvl7pPr marL="2268078" indent="0">
              <a:buNone/>
              <a:defRPr sz="1654"/>
            </a:lvl7pPr>
            <a:lvl8pPr marL="2646091" indent="0">
              <a:buNone/>
              <a:defRPr sz="1654"/>
            </a:lvl8pPr>
            <a:lvl9pPr marL="3024104" indent="0">
              <a:buNone/>
              <a:defRPr sz="1654"/>
            </a:lvl9pPr>
          </a:lstStyle>
          <a:p>
            <a:endParaRPr lang="en-US"/>
          </a:p>
        </p:txBody>
      </p:sp>
      <p:sp>
        <p:nvSpPr>
          <p:cNvPr id="4" name="Text Placeholder 3">
            <a:extLst>
              <a:ext uri="{FF2B5EF4-FFF2-40B4-BE49-F238E27FC236}">
                <a16:creationId xmlns:a16="http://schemas.microsoft.com/office/drawing/2014/main" id="{072211F3-70FB-23B0-F3B4-380BD7A5B3A6}"/>
              </a:ext>
            </a:extLst>
          </p:cNvPr>
          <p:cNvSpPr>
            <a:spLocks noGrp="1"/>
          </p:cNvSpPr>
          <p:nvPr>
            <p:ph type="body" sz="half" idx="2"/>
          </p:nvPr>
        </p:nvSpPr>
        <p:spPr>
          <a:xfrm>
            <a:off x="694356" y="2267902"/>
            <a:ext cx="3251264" cy="4201570"/>
          </a:xfrm>
        </p:spPr>
        <p:txBody>
          <a:bodyPr/>
          <a:lstStyle>
            <a:lvl1pPr marL="0" indent="0">
              <a:buNone/>
              <a:defRPr sz="1323"/>
            </a:lvl1pPr>
            <a:lvl2pPr marL="378013" indent="0">
              <a:buNone/>
              <a:defRPr sz="1158"/>
            </a:lvl2pPr>
            <a:lvl3pPr marL="756026" indent="0">
              <a:buNone/>
              <a:defRPr sz="992"/>
            </a:lvl3pPr>
            <a:lvl4pPr marL="1134039" indent="0">
              <a:buNone/>
              <a:defRPr sz="827"/>
            </a:lvl4pPr>
            <a:lvl5pPr marL="1512052" indent="0">
              <a:buNone/>
              <a:defRPr sz="827"/>
            </a:lvl5pPr>
            <a:lvl6pPr marL="1890065" indent="0">
              <a:buNone/>
              <a:defRPr sz="827"/>
            </a:lvl6pPr>
            <a:lvl7pPr marL="2268078" indent="0">
              <a:buNone/>
              <a:defRPr sz="827"/>
            </a:lvl7pPr>
            <a:lvl8pPr marL="2646091" indent="0">
              <a:buNone/>
              <a:defRPr sz="827"/>
            </a:lvl8pPr>
            <a:lvl9pPr marL="3024104" indent="0">
              <a:buNone/>
              <a:defRPr sz="827"/>
            </a:lvl9pPr>
          </a:lstStyle>
          <a:p>
            <a:pPr lvl="0"/>
            <a:r>
              <a:rPr lang="en-US"/>
              <a:t>Click to edit Master text styles</a:t>
            </a:r>
          </a:p>
        </p:txBody>
      </p:sp>
      <p:sp>
        <p:nvSpPr>
          <p:cNvPr id="5" name="Date Placeholder 4">
            <a:extLst>
              <a:ext uri="{FF2B5EF4-FFF2-40B4-BE49-F238E27FC236}">
                <a16:creationId xmlns:a16="http://schemas.microsoft.com/office/drawing/2014/main" id="{24412730-5C49-2436-5A92-9ACE1F35D49C}"/>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7E376389-B941-34AF-17DB-74BAFD1E19D8}"/>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8D2588B1-572D-B617-F0A6-ACB8DC016344}"/>
              </a:ext>
            </a:extLst>
          </p:cNvPr>
          <p:cNvSpPr>
            <a:spLocks noGrp="1"/>
          </p:cNvSpPr>
          <p:nvPr>
            <p:ph type="sldNum" sz="quarter" idx="12"/>
          </p:nvPr>
        </p:nvSpPr>
        <p:spPr/>
        <p:txBody>
          <a:bodyPr/>
          <a:lstStyle/>
          <a:p>
            <a:fld id="{EE5084CC-FCD1-4C5A-AB8F-2246CB61D4BD}" type="slidenum">
              <a:rPr lang="en-US" altLang="en-US" smtClean="0"/>
              <a:pPr/>
              <a:t>‹#›</a:t>
            </a:fld>
            <a:endParaRPr lang="en-US" altLang="en-US"/>
          </a:p>
        </p:txBody>
      </p:sp>
    </p:spTree>
    <p:extLst>
      <p:ext uri="{BB962C8B-B14F-4D97-AF65-F5344CB8AC3E}">
        <p14:creationId xmlns:p14="http://schemas.microsoft.com/office/powerpoint/2010/main" val="3200818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2DAE90-D72E-2EE1-0279-05447B7B5E61}"/>
              </a:ext>
            </a:extLst>
          </p:cNvPr>
          <p:cNvSpPr>
            <a:spLocks noGrp="1"/>
          </p:cNvSpPr>
          <p:nvPr>
            <p:ph type="title"/>
          </p:nvPr>
        </p:nvSpPr>
        <p:spPr>
          <a:xfrm>
            <a:off x="693043" y="402483"/>
            <a:ext cx="8694539" cy="1461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3510D5-E5FE-5567-970F-F704AB18996D}"/>
              </a:ext>
            </a:extLst>
          </p:cNvPr>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CF0D42-E443-DBDD-BAC9-CE440B595959}"/>
              </a:ext>
            </a:extLst>
          </p:cNvPr>
          <p:cNvSpPr>
            <a:spLocks noGrp="1"/>
          </p:cNvSpPr>
          <p:nvPr>
            <p:ph type="dt" sz="half" idx="2"/>
          </p:nvPr>
        </p:nvSpPr>
        <p:spPr>
          <a:xfrm>
            <a:off x="693043" y="7006699"/>
            <a:ext cx="2268141" cy="402483"/>
          </a:xfrm>
          <a:prstGeom prst="rect">
            <a:avLst/>
          </a:prstGeom>
        </p:spPr>
        <p:txBody>
          <a:bodyPr vert="horz" lIns="91440" tIns="45720" rIns="91440" bIns="45720" rtlCol="0" anchor="ctr"/>
          <a:lstStyle>
            <a:lvl1pPr algn="l">
              <a:defRPr sz="992">
                <a:solidFill>
                  <a:schemeClr val="tx1">
                    <a:tint val="82000"/>
                  </a:schemeClr>
                </a:solidFill>
              </a:defRPr>
            </a:lvl1pPr>
          </a:lstStyle>
          <a:p>
            <a:pPr>
              <a:defRPr/>
            </a:pPr>
            <a:endParaRPr lang="en-US"/>
          </a:p>
        </p:txBody>
      </p:sp>
      <p:sp>
        <p:nvSpPr>
          <p:cNvPr id="5" name="Footer Placeholder 4">
            <a:extLst>
              <a:ext uri="{FF2B5EF4-FFF2-40B4-BE49-F238E27FC236}">
                <a16:creationId xmlns:a16="http://schemas.microsoft.com/office/drawing/2014/main" id="{E39ABE40-3D52-44DA-5466-EC3D40D0E7DE}"/>
              </a:ext>
            </a:extLst>
          </p:cNvPr>
          <p:cNvSpPr>
            <a:spLocks noGrp="1"/>
          </p:cNvSpPr>
          <p:nvPr>
            <p:ph type="ftr" sz="quarter" idx="3"/>
          </p:nvPr>
        </p:nvSpPr>
        <p:spPr>
          <a:xfrm>
            <a:off x="3339207" y="7006699"/>
            <a:ext cx="3402211" cy="402483"/>
          </a:xfrm>
          <a:prstGeom prst="rect">
            <a:avLst/>
          </a:prstGeom>
        </p:spPr>
        <p:txBody>
          <a:bodyPr vert="horz" lIns="91440" tIns="45720" rIns="91440" bIns="45720" rtlCol="0" anchor="ctr"/>
          <a:lstStyle>
            <a:lvl1pPr algn="ctr">
              <a:defRPr sz="992">
                <a:solidFill>
                  <a:schemeClr val="tx1">
                    <a:tint val="82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4B420CD7-9C6A-101B-0455-898A404C2F09}"/>
              </a:ext>
            </a:extLst>
          </p:cNvPr>
          <p:cNvSpPr>
            <a:spLocks noGrp="1"/>
          </p:cNvSpPr>
          <p:nvPr>
            <p:ph type="sldNum" sz="quarter" idx="4"/>
          </p:nvPr>
        </p:nvSpPr>
        <p:spPr>
          <a:xfrm>
            <a:off x="7119441" y="7006699"/>
            <a:ext cx="2268141" cy="402483"/>
          </a:xfrm>
          <a:prstGeom prst="rect">
            <a:avLst/>
          </a:prstGeom>
        </p:spPr>
        <p:txBody>
          <a:bodyPr vert="horz" lIns="91440" tIns="45720" rIns="91440" bIns="45720" rtlCol="0" anchor="ctr"/>
          <a:lstStyle>
            <a:lvl1pPr algn="r">
              <a:defRPr sz="992">
                <a:solidFill>
                  <a:schemeClr val="tx1">
                    <a:tint val="82000"/>
                  </a:schemeClr>
                </a:solidFill>
              </a:defRPr>
            </a:lvl1pPr>
          </a:lstStyle>
          <a:p>
            <a:fld id="{EE5084CC-FCD1-4C5A-AB8F-2246CB61D4BD}" type="slidenum">
              <a:rPr lang="en-US" altLang="en-US" smtClean="0"/>
              <a:pPr/>
              <a:t>‹#›</a:t>
            </a:fld>
            <a:endParaRPr lang="en-US" altLang="en-US"/>
          </a:p>
        </p:txBody>
      </p:sp>
    </p:spTree>
    <p:extLst>
      <p:ext uri="{BB962C8B-B14F-4D97-AF65-F5344CB8AC3E}">
        <p14:creationId xmlns:p14="http://schemas.microsoft.com/office/powerpoint/2010/main" val="56656484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a:lvl1pPr algn="l" defTabSz="756026" rtl="0" eaLnBrk="1" latinLnBrk="0" hangingPunct="1">
        <a:lnSpc>
          <a:spcPct val="90000"/>
        </a:lnSpc>
        <a:spcBef>
          <a:spcPct val="0"/>
        </a:spcBef>
        <a:buNone/>
        <a:defRPr sz="3638" kern="1200">
          <a:solidFill>
            <a:schemeClr val="tx1"/>
          </a:solidFill>
          <a:latin typeface="+mj-lt"/>
          <a:ea typeface="+mj-ea"/>
          <a:cs typeface="+mj-cs"/>
        </a:defRPr>
      </a:lvl1pPr>
    </p:titleStyle>
    <p:bodyStyle>
      <a:lvl1pPr marL="189006" indent="-189006" algn="l" defTabSz="756026"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7019" indent="-189006" algn="l" defTabSz="756026"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5032" indent="-189006" algn="l" defTabSz="756026" rtl="0" eaLnBrk="1" latinLnBrk="0" hangingPunct="1">
        <a:lnSpc>
          <a:spcPct val="90000"/>
        </a:lnSpc>
        <a:spcBef>
          <a:spcPts val="413"/>
        </a:spcBef>
        <a:buFont typeface="Arial" panose="020B0604020202020204" pitchFamily="34" charset="0"/>
        <a:buChar char="•"/>
        <a:defRPr sz="1654" kern="1200">
          <a:solidFill>
            <a:schemeClr val="tx1"/>
          </a:solidFill>
          <a:latin typeface="+mn-lt"/>
          <a:ea typeface="+mn-ea"/>
          <a:cs typeface="+mn-cs"/>
        </a:defRPr>
      </a:lvl3pPr>
      <a:lvl4pPr marL="1323045"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1058"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9071"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7084"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5097"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3110"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6026" rtl="0" eaLnBrk="1" latinLnBrk="0" hangingPunct="1">
        <a:defRPr sz="1488" kern="1200">
          <a:solidFill>
            <a:schemeClr val="tx1"/>
          </a:solidFill>
          <a:latin typeface="+mn-lt"/>
          <a:ea typeface="+mn-ea"/>
          <a:cs typeface="+mn-cs"/>
        </a:defRPr>
      </a:lvl1pPr>
      <a:lvl2pPr marL="378013" algn="l" defTabSz="756026" rtl="0" eaLnBrk="1" latinLnBrk="0" hangingPunct="1">
        <a:defRPr sz="1488" kern="1200">
          <a:solidFill>
            <a:schemeClr val="tx1"/>
          </a:solidFill>
          <a:latin typeface="+mn-lt"/>
          <a:ea typeface="+mn-ea"/>
          <a:cs typeface="+mn-cs"/>
        </a:defRPr>
      </a:lvl2pPr>
      <a:lvl3pPr marL="756026" algn="l" defTabSz="756026" rtl="0" eaLnBrk="1" latinLnBrk="0" hangingPunct="1">
        <a:defRPr sz="1488" kern="1200">
          <a:solidFill>
            <a:schemeClr val="tx1"/>
          </a:solidFill>
          <a:latin typeface="+mn-lt"/>
          <a:ea typeface="+mn-ea"/>
          <a:cs typeface="+mn-cs"/>
        </a:defRPr>
      </a:lvl3pPr>
      <a:lvl4pPr marL="1134039" algn="l" defTabSz="756026" rtl="0" eaLnBrk="1" latinLnBrk="0" hangingPunct="1">
        <a:defRPr sz="1488" kern="1200">
          <a:solidFill>
            <a:schemeClr val="tx1"/>
          </a:solidFill>
          <a:latin typeface="+mn-lt"/>
          <a:ea typeface="+mn-ea"/>
          <a:cs typeface="+mn-cs"/>
        </a:defRPr>
      </a:lvl4pPr>
      <a:lvl5pPr marL="1512052" algn="l" defTabSz="756026" rtl="0" eaLnBrk="1" latinLnBrk="0" hangingPunct="1">
        <a:defRPr sz="1488" kern="1200">
          <a:solidFill>
            <a:schemeClr val="tx1"/>
          </a:solidFill>
          <a:latin typeface="+mn-lt"/>
          <a:ea typeface="+mn-ea"/>
          <a:cs typeface="+mn-cs"/>
        </a:defRPr>
      </a:lvl5pPr>
      <a:lvl6pPr marL="1890065" algn="l" defTabSz="756026" rtl="0" eaLnBrk="1" latinLnBrk="0" hangingPunct="1">
        <a:defRPr sz="1488" kern="1200">
          <a:solidFill>
            <a:schemeClr val="tx1"/>
          </a:solidFill>
          <a:latin typeface="+mn-lt"/>
          <a:ea typeface="+mn-ea"/>
          <a:cs typeface="+mn-cs"/>
        </a:defRPr>
      </a:lvl6pPr>
      <a:lvl7pPr marL="2268078" algn="l" defTabSz="756026" rtl="0" eaLnBrk="1" latinLnBrk="0" hangingPunct="1">
        <a:defRPr sz="1488" kern="1200">
          <a:solidFill>
            <a:schemeClr val="tx1"/>
          </a:solidFill>
          <a:latin typeface="+mn-lt"/>
          <a:ea typeface="+mn-ea"/>
          <a:cs typeface="+mn-cs"/>
        </a:defRPr>
      </a:lvl7pPr>
      <a:lvl8pPr marL="2646091" algn="l" defTabSz="756026" rtl="0" eaLnBrk="1" latinLnBrk="0" hangingPunct="1">
        <a:defRPr sz="1488" kern="1200">
          <a:solidFill>
            <a:schemeClr val="tx1"/>
          </a:solidFill>
          <a:latin typeface="+mn-lt"/>
          <a:ea typeface="+mn-ea"/>
          <a:cs typeface="+mn-cs"/>
        </a:defRPr>
      </a:lvl8pPr>
      <a:lvl9pPr marL="3024104" algn="l" defTabSz="756026"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
          <p:cNvSpPr txBox="1">
            <a:spLocks noChangeArrowheads="1"/>
          </p:cNvSpPr>
          <p:nvPr/>
        </p:nvSpPr>
        <p:spPr bwMode="auto">
          <a:xfrm>
            <a:off x="348455" y="2674937"/>
            <a:ext cx="93837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r>
              <a:rPr lang="en-US" altLang="en-US" sz="4400" b="1" dirty="0">
                <a:solidFill>
                  <a:schemeClr val="accent5">
                    <a:lumMod val="75000"/>
                  </a:schemeClr>
                </a:solidFill>
                <a:latin typeface="Calibri" panose="020F0502020204030204" pitchFamily="34" charset="0"/>
                <a:cs typeface="Calibri" panose="020F0502020204030204" pitchFamily="34" charset="0"/>
              </a:rPr>
              <a:t>Sri Lanka Logistics &amp; Freight Forwarders Association</a:t>
            </a:r>
          </a:p>
          <a:p>
            <a:pPr algn="ctr" eaLnBrk="1"/>
            <a:endParaRPr lang="en-US" altLang="en-US" sz="1600" dirty="0">
              <a:solidFill>
                <a:schemeClr val="accent5">
                  <a:lumMod val="75000"/>
                </a:schemeClr>
              </a:solidFill>
              <a:latin typeface="Calibri" panose="020F0502020204030204" pitchFamily="34" charset="0"/>
              <a:cs typeface="Calibri" panose="020F0502020204030204" pitchFamily="34" charset="0"/>
            </a:endParaRPr>
          </a:p>
          <a:p>
            <a:pPr algn="ctr" eaLnBrk="1"/>
            <a:r>
              <a:rPr lang="en-US" altLang="en-US" sz="3200" b="1" dirty="0">
                <a:solidFill>
                  <a:schemeClr val="accent5">
                    <a:lumMod val="75000"/>
                  </a:schemeClr>
                </a:solidFill>
                <a:latin typeface="Calibri" panose="020F0502020204030204" pitchFamily="34" charset="0"/>
                <a:cs typeface="Calibri" panose="020F0502020204030204" pitchFamily="34" charset="0"/>
              </a:rPr>
              <a:t>2026 Q2 Statistics</a:t>
            </a:r>
          </a:p>
        </p:txBody>
      </p:sp>
      <p:sp>
        <p:nvSpPr>
          <p:cNvPr id="4" name="Text Box 1"/>
          <p:cNvSpPr txBox="1">
            <a:spLocks noChangeArrowheads="1"/>
          </p:cNvSpPr>
          <p:nvPr/>
        </p:nvSpPr>
        <p:spPr bwMode="auto">
          <a:xfrm>
            <a:off x="1611312" y="4999038"/>
            <a:ext cx="6857999"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ts val="700"/>
              </a:spcBef>
              <a:buClrTx/>
              <a:buSzPct val="65000"/>
              <a:buFontTx/>
              <a:buNone/>
            </a:pPr>
            <a:r>
              <a:rPr lang="en-US" altLang="en-US" sz="2800" b="1" dirty="0">
                <a:solidFill>
                  <a:schemeClr val="accent5">
                    <a:lumMod val="75000"/>
                  </a:schemeClr>
                </a:solidFill>
                <a:latin typeface="Calibri" panose="020F0502020204030204" pitchFamily="34" charset="0"/>
                <a:cs typeface="Calibri" panose="020F0502020204030204" pitchFamily="34" charset="0"/>
              </a:rPr>
              <a:t>Source :</a:t>
            </a:r>
            <a:r>
              <a:rPr lang="en-US" altLang="en-US" sz="2400" b="1" dirty="0">
                <a:solidFill>
                  <a:schemeClr val="accent5">
                    <a:lumMod val="75000"/>
                  </a:schemeClr>
                </a:solidFill>
                <a:latin typeface="Calibri" panose="020F0502020204030204" pitchFamily="34" charset="0"/>
                <a:cs typeface="Calibri" panose="020F0502020204030204" pitchFamily="34" charset="0"/>
              </a:rPr>
              <a:t> </a:t>
            </a:r>
          </a:p>
          <a:p>
            <a:pPr marL="342900" indent="-342900" eaLnBrk="1">
              <a:lnSpc>
                <a:spcPct val="100000"/>
              </a:lnSpc>
              <a:spcBef>
                <a:spcPts val="700"/>
              </a:spcBef>
              <a:buClrTx/>
              <a:buSzPct val="65000"/>
              <a:buFont typeface="Wingdings" panose="05000000000000000000" pitchFamily="2" charset="2"/>
              <a:buChar char="Ø"/>
            </a:pPr>
            <a:r>
              <a:rPr lang="en-US" altLang="en-US" sz="2400" b="1" dirty="0">
                <a:solidFill>
                  <a:schemeClr val="accent5">
                    <a:lumMod val="75000"/>
                  </a:schemeClr>
                </a:solidFill>
                <a:latin typeface="Calibri" panose="020F0502020204030204" pitchFamily="34" charset="0"/>
                <a:cs typeface="Calibri" panose="020F0502020204030204" pitchFamily="34" charset="0"/>
              </a:rPr>
              <a:t>Sri Lankan Cargo</a:t>
            </a:r>
          </a:p>
          <a:p>
            <a:pPr marL="342900" indent="-342900" eaLnBrk="1">
              <a:lnSpc>
                <a:spcPct val="100000"/>
              </a:lnSpc>
              <a:spcBef>
                <a:spcPts val="700"/>
              </a:spcBef>
              <a:buClrTx/>
              <a:buSzPct val="65000"/>
              <a:buFont typeface="Wingdings" panose="05000000000000000000" pitchFamily="2" charset="2"/>
              <a:buChar char="Ø"/>
            </a:pPr>
            <a:r>
              <a:rPr lang="en-US" altLang="en-US" sz="2400" b="1" dirty="0">
                <a:solidFill>
                  <a:schemeClr val="accent5">
                    <a:lumMod val="75000"/>
                  </a:schemeClr>
                </a:solidFill>
                <a:latin typeface="Calibri" panose="020F0502020204030204" pitchFamily="34" charset="0"/>
                <a:cs typeface="Calibri" panose="020F0502020204030204" pitchFamily="34" charset="0"/>
              </a:rPr>
              <a:t>CASA</a:t>
            </a:r>
          </a:p>
        </p:txBody>
      </p:sp>
      <p:pic>
        <p:nvPicPr>
          <p:cNvPr id="3" name="Picture 2" descr="A purple logo with white lines and a black background&#10;&#10;AI-generated content may be incorrect.">
            <a:extLst>
              <a:ext uri="{FF2B5EF4-FFF2-40B4-BE49-F238E27FC236}">
                <a16:creationId xmlns:a16="http://schemas.microsoft.com/office/drawing/2014/main" id="{45660E80-FA70-F754-68DC-6AF63E0A4D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7236" y="525223"/>
            <a:ext cx="2526152" cy="2035413"/>
          </a:xfrm>
          <a:prstGeom prst="rect">
            <a:avLst/>
          </a:prstGeom>
        </p:spPr>
      </p:pic>
    </p:spTree>
  </p:cSld>
  <p:clrMapOvr>
    <a:masterClrMapping/>
  </p:clrMapOvr>
  <p:transition spd="slow">
    <p:push dir="u"/>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16639" y="3508"/>
            <a:ext cx="9067800" cy="499729"/>
          </a:xfrm>
        </p:spPr>
        <p:txBody>
          <a:bodyPr>
            <a:normAutofit/>
          </a:bodyPr>
          <a:lstStyle/>
          <a:p>
            <a:pPr algn="ctr" eaLnBrk="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sz="2300" b="1" cap="none" dirty="0">
                <a:latin typeface="Arial" panose="020B0604020202020204" pitchFamily="34" charset="0"/>
                <a:cs typeface="Arial" panose="020B0604020202020204" pitchFamily="34" charset="0"/>
              </a:rPr>
              <a:t>Total Ocean Exports in TEUs Yearly</a:t>
            </a:r>
          </a:p>
        </p:txBody>
      </p:sp>
      <p:sp>
        <p:nvSpPr>
          <p:cNvPr id="5" name="Rectangle 4"/>
          <p:cNvSpPr>
            <a:spLocks noChangeArrowheads="1"/>
          </p:cNvSpPr>
          <p:nvPr/>
        </p:nvSpPr>
        <p:spPr bwMode="auto">
          <a:xfrm>
            <a:off x="0" y="6678944"/>
            <a:ext cx="10080625" cy="884238"/>
          </a:xfrm>
          <a:prstGeom prst="rect">
            <a:avLst/>
          </a:prstGeom>
          <a:noFill/>
          <a:ln w="9525" algn="ctr">
            <a:noFill/>
            <a:round/>
            <a:headEnd/>
            <a:tailEnd/>
          </a:ln>
        </p:spPr>
        <p:txBody>
          <a:bodyPr/>
          <a:lstStyle/>
          <a:p>
            <a:pPr marL="285750" indent="-285750">
              <a:buFont typeface="Arial" panose="020B0604020202020204" pitchFamily="34" charset="0"/>
              <a:buChar char="•"/>
            </a:pPr>
            <a:r>
              <a:rPr lang="en-US" altLang="en-US" sz="1600" b="1" dirty="0"/>
              <a:t>Above data shown from years from 2021 to 2026 Q2.</a:t>
            </a:r>
          </a:p>
        </p:txBody>
      </p:sp>
      <p:graphicFrame>
        <p:nvGraphicFramePr>
          <p:cNvPr id="2" name="Chart 1">
            <a:extLst>
              <a:ext uri="{FF2B5EF4-FFF2-40B4-BE49-F238E27FC236}">
                <a16:creationId xmlns:a16="http://schemas.microsoft.com/office/drawing/2014/main" id="{00000000-0008-0000-0400-00000D000000}"/>
              </a:ext>
            </a:extLst>
          </p:cNvPr>
          <p:cNvGraphicFramePr>
            <a:graphicFrameLocks/>
          </p:cNvGraphicFramePr>
          <p:nvPr>
            <p:extLst>
              <p:ext uri="{D42A27DB-BD31-4B8C-83A1-F6EECF244321}">
                <p14:modId xmlns:p14="http://schemas.microsoft.com/office/powerpoint/2010/main" val="3458496792"/>
              </p:ext>
            </p:extLst>
          </p:nvPr>
        </p:nvGraphicFramePr>
        <p:xfrm>
          <a:off x="315912" y="503237"/>
          <a:ext cx="9525000" cy="5943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8313" y="0"/>
            <a:ext cx="9067800" cy="503237"/>
          </a:xfrm>
        </p:spPr>
        <p:txBody>
          <a:bodyPr>
            <a:normAutofit/>
          </a:bodyPr>
          <a:lstStyle/>
          <a:p>
            <a:pPr algn="ctr" eaLnBrk="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sz="2300" b="1" dirty="0">
                <a:solidFill>
                  <a:srgbClr val="000000"/>
                </a:solidFill>
                <a:latin typeface="Arial" panose="020B0604020202020204" pitchFamily="34" charset="0"/>
                <a:cs typeface="Arial" panose="020B0604020202020204" pitchFamily="34" charset="0"/>
              </a:rPr>
              <a:t>Total Ocean imports In TEU</a:t>
            </a:r>
            <a:r>
              <a:rPr lang="en-US" altLang="en-US" sz="2300" b="1" cap="none" dirty="0">
                <a:solidFill>
                  <a:srgbClr val="000000"/>
                </a:solidFill>
                <a:latin typeface="Arial" panose="020B0604020202020204" pitchFamily="34" charset="0"/>
                <a:cs typeface="Arial" panose="020B0604020202020204" pitchFamily="34" charset="0"/>
              </a:rPr>
              <a:t>s </a:t>
            </a:r>
            <a:r>
              <a:rPr lang="en-US" altLang="en-US" sz="2300" b="1" dirty="0">
                <a:solidFill>
                  <a:srgbClr val="000000"/>
                </a:solidFill>
                <a:latin typeface="Arial" panose="020B0604020202020204" pitchFamily="34" charset="0"/>
                <a:cs typeface="Arial" panose="020B0604020202020204" pitchFamily="34" charset="0"/>
              </a:rPr>
              <a:t>Quarterly</a:t>
            </a:r>
            <a:endParaRPr lang="en-US" altLang="en-US" sz="2300" b="1" cap="none" dirty="0">
              <a:solidFill>
                <a:schemeClr val="bg1"/>
              </a:solidFill>
            </a:endParaRPr>
          </a:p>
        </p:txBody>
      </p:sp>
      <p:sp>
        <p:nvSpPr>
          <p:cNvPr id="9" name="Rectangle 4"/>
          <p:cNvSpPr>
            <a:spLocks noChangeArrowheads="1"/>
          </p:cNvSpPr>
          <p:nvPr/>
        </p:nvSpPr>
        <p:spPr bwMode="auto">
          <a:xfrm>
            <a:off x="0" y="6519340"/>
            <a:ext cx="10080625" cy="975763"/>
          </a:xfrm>
          <a:prstGeom prst="rect">
            <a:avLst/>
          </a:prstGeom>
          <a:noFill/>
          <a:ln w="9525" algn="ctr">
            <a:noFill/>
            <a:round/>
            <a:headEnd/>
            <a:tailEnd/>
          </a:ln>
        </p:spPr>
        <p:txBody>
          <a:bodyPr/>
          <a:lstStyle/>
          <a:p>
            <a:pPr marL="171450" indent="-171450">
              <a:buFont typeface="Arial" panose="020B0604020202020204" pitchFamily="34" charset="0"/>
              <a:buChar char="•"/>
            </a:pPr>
            <a:r>
              <a:rPr lang="en-US" altLang="en-US" sz="1600" dirty="0"/>
              <a:t>Q1 2026 Laden Ocean Import volumes recorded the highest first-quarter volume among all years shown, reaching 159,940 TEUs.</a:t>
            </a:r>
            <a:br>
              <a:rPr lang="en-US" altLang="en-US" sz="1600" dirty="0"/>
            </a:br>
            <a:r>
              <a:rPr lang="en-US" sz="1600" dirty="0"/>
              <a:t>Q2 2026 Laden Ocean Import volumes recorded the highest second-quarter volume among all years shown, reaching 166,195 TEUs.</a:t>
            </a:r>
            <a:endParaRPr lang="en-US" altLang="en-US" sz="1600" dirty="0"/>
          </a:p>
        </p:txBody>
      </p:sp>
      <p:graphicFrame>
        <p:nvGraphicFramePr>
          <p:cNvPr id="3" name="Table 2">
            <a:extLst>
              <a:ext uri="{FF2B5EF4-FFF2-40B4-BE49-F238E27FC236}">
                <a16:creationId xmlns:a16="http://schemas.microsoft.com/office/drawing/2014/main" id="{9D590A4C-575D-9802-01D7-127F7FBD1EDA}"/>
              </a:ext>
            </a:extLst>
          </p:cNvPr>
          <p:cNvGraphicFramePr>
            <a:graphicFrameLocks noGrp="1"/>
          </p:cNvGraphicFramePr>
          <p:nvPr>
            <p:extLst>
              <p:ext uri="{D42A27DB-BD31-4B8C-83A1-F6EECF244321}">
                <p14:modId xmlns:p14="http://schemas.microsoft.com/office/powerpoint/2010/main" val="658509159"/>
              </p:ext>
            </p:extLst>
          </p:nvPr>
        </p:nvGraphicFramePr>
        <p:xfrm>
          <a:off x="468273" y="4305574"/>
          <a:ext cx="9143958" cy="2275971"/>
        </p:xfrm>
        <a:graphic>
          <a:graphicData uri="http://schemas.openxmlformats.org/drawingml/2006/table">
            <a:tbl>
              <a:tblPr/>
              <a:tblGrid>
                <a:gridCol w="1217308">
                  <a:extLst>
                    <a:ext uri="{9D8B030D-6E8A-4147-A177-3AD203B41FA5}">
                      <a16:colId xmlns:a16="http://schemas.microsoft.com/office/drawing/2014/main" val="2592559860"/>
                    </a:ext>
                  </a:extLst>
                </a:gridCol>
                <a:gridCol w="792665">
                  <a:extLst>
                    <a:ext uri="{9D8B030D-6E8A-4147-A177-3AD203B41FA5}">
                      <a16:colId xmlns:a16="http://schemas.microsoft.com/office/drawing/2014/main" val="3185983762"/>
                    </a:ext>
                  </a:extLst>
                </a:gridCol>
                <a:gridCol w="792665">
                  <a:extLst>
                    <a:ext uri="{9D8B030D-6E8A-4147-A177-3AD203B41FA5}">
                      <a16:colId xmlns:a16="http://schemas.microsoft.com/office/drawing/2014/main" val="4285521379"/>
                    </a:ext>
                  </a:extLst>
                </a:gridCol>
                <a:gridCol w="792665">
                  <a:extLst>
                    <a:ext uri="{9D8B030D-6E8A-4147-A177-3AD203B41FA5}">
                      <a16:colId xmlns:a16="http://schemas.microsoft.com/office/drawing/2014/main" val="2234455201"/>
                    </a:ext>
                  </a:extLst>
                </a:gridCol>
                <a:gridCol w="792665">
                  <a:extLst>
                    <a:ext uri="{9D8B030D-6E8A-4147-A177-3AD203B41FA5}">
                      <a16:colId xmlns:a16="http://schemas.microsoft.com/office/drawing/2014/main" val="441703769"/>
                    </a:ext>
                  </a:extLst>
                </a:gridCol>
                <a:gridCol w="792665">
                  <a:extLst>
                    <a:ext uri="{9D8B030D-6E8A-4147-A177-3AD203B41FA5}">
                      <a16:colId xmlns:a16="http://schemas.microsoft.com/office/drawing/2014/main" val="1259803333"/>
                    </a:ext>
                  </a:extLst>
                </a:gridCol>
                <a:gridCol w="792665">
                  <a:extLst>
                    <a:ext uri="{9D8B030D-6E8A-4147-A177-3AD203B41FA5}">
                      <a16:colId xmlns:a16="http://schemas.microsoft.com/office/drawing/2014/main" val="3928429532"/>
                    </a:ext>
                  </a:extLst>
                </a:gridCol>
                <a:gridCol w="792665">
                  <a:extLst>
                    <a:ext uri="{9D8B030D-6E8A-4147-A177-3AD203B41FA5}">
                      <a16:colId xmlns:a16="http://schemas.microsoft.com/office/drawing/2014/main" val="3755458249"/>
                    </a:ext>
                  </a:extLst>
                </a:gridCol>
                <a:gridCol w="792665">
                  <a:extLst>
                    <a:ext uri="{9D8B030D-6E8A-4147-A177-3AD203B41FA5}">
                      <a16:colId xmlns:a16="http://schemas.microsoft.com/office/drawing/2014/main" val="1389532632"/>
                    </a:ext>
                  </a:extLst>
                </a:gridCol>
                <a:gridCol w="792665">
                  <a:extLst>
                    <a:ext uri="{9D8B030D-6E8A-4147-A177-3AD203B41FA5}">
                      <a16:colId xmlns:a16="http://schemas.microsoft.com/office/drawing/2014/main" val="455482718"/>
                    </a:ext>
                  </a:extLst>
                </a:gridCol>
                <a:gridCol w="792665">
                  <a:extLst>
                    <a:ext uri="{9D8B030D-6E8A-4147-A177-3AD203B41FA5}">
                      <a16:colId xmlns:a16="http://schemas.microsoft.com/office/drawing/2014/main" val="1251579708"/>
                    </a:ext>
                  </a:extLst>
                </a:gridCol>
              </a:tblGrid>
              <a:tr h="316781">
                <a:tc rowSpan="2">
                  <a:txBody>
                    <a:bodyPr/>
                    <a:lstStyle/>
                    <a:p>
                      <a:pPr algn="l" rtl="0" fontAlgn="ctr">
                        <a:buNone/>
                      </a:pPr>
                      <a:r>
                        <a:rPr lang="en-US" sz="1000" b="0" i="0" u="none" strike="noStrike" dirty="0">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gridSpan="2">
                  <a:txBody>
                    <a:bodyPr/>
                    <a:lstStyle/>
                    <a:p>
                      <a:pPr algn="ctr" rtl="0" fontAlgn="ctr">
                        <a:buNone/>
                      </a:pPr>
                      <a:r>
                        <a:rPr lang="en-US" sz="1300" b="1" i="0" u="none" strike="noStrike">
                          <a:solidFill>
                            <a:srgbClr val="000000"/>
                          </a:solidFill>
                          <a:effectLst/>
                          <a:latin typeface="Century Gothic" panose="020B050202020202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US"/>
                    </a:p>
                  </a:txBody>
                  <a:tcPr/>
                </a:tc>
                <a:tc gridSpan="2">
                  <a:txBody>
                    <a:bodyPr/>
                    <a:lstStyle/>
                    <a:p>
                      <a:pPr algn="ctr" rtl="0" fontAlgn="ctr">
                        <a:buNone/>
                      </a:pPr>
                      <a:r>
                        <a:rPr lang="en-US" sz="1300" b="1" i="0" u="none" strike="noStrike">
                          <a:solidFill>
                            <a:srgbClr val="000000"/>
                          </a:solidFill>
                          <a:effectLst/>
                          <a:latin typeface="Century Gothic" panose="020B050202020202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US"/>
                    </a:p>
                  </a:txBody>
                  <a:tcPr/>
                </a:tc>
                <a:tc gridSpan="2">
                  <a:txBody>
                    <a:bodyPr/>
                    <a:lstStyle/>
                    <a:p>
                      <a:pPr algn="ctr" rtl="0" fontAlgn="ctr">
                        <a:buNone/>
                      </a:pPr>
                      <a:r>
                        <a:rPr lang="en-US" sz="1300" b="1" i="0" u="none" strike="noStrike">
                          <a:solidFill>
                            <a:srgbClr val="000000"/>
                          </a:solidFill>
                          <a:effectLst/>
                          <a:latin typeface="Century Gothic" panose="020B050202020202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US"/>
                    </a:p>
                  </a:txBody>
                  <a:tcPr/>
                </a:tc>
                <a:tc gridSpan="2">
                  <a:txBody>
                    <a:bodyPr/>
                    <a:lstStyle/>
                    <a:p>
                      <a:pPr algn="ctr" rtl="0" fontAlgn="ctr">
                        <a:buNone/>
                      </a:pPr>
                      <a:r>
                        <a:rPr lang="en-US" sz="1300" b="1" i="0" u="none" strike="noStrike">
                          <a:solidFill>
                            <a:srgbClr val="000000"/>
                          </a:solidFill>
                          <a:effectLst/>
                          <a:latin typeface="Century Gothic" panose="020B0502020202020204" pitchFamily="34" charset="0"/>
                        </a:rPr>
                        <a:t>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US"/>
                    </a:p>
                  </a:txBody>
                  <a:tcPr/>
                </a:tc>
                <a:tc gridSpan="2">
                  <a:txBody>
                    <a:bodyPr/>
                    <a:lstStyle/>
                    <a:p>
                      <a:pPr algn="ctr" rtl="0" fontAlgn="ctr">
                        <a:buNone/>
                      </a:pPr>
                      <a:r>
                        <a:rPr lang="en-US" sz="1300" b="1" i="0" u="none" strike="noStrike">
                          <a:solidFill>
                            <a:srgbClr val="000000"/>
                          </a:solidFill>
                          <a:effectLst/>
                          <a:latin typeface="Century Gothic" panose="020B0502020202020204" pitchFamily="34" charset="0"/>
                        </a:rPr>
                        <a:t>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US"/>
                    </a:p>
                  </a:txBody>
                  <a:tcPr/>
                </a:tc>
                <a:extLst>
                  <a:ext uri="{0D108BD9-81ED-4DB2-BD59-A6C34878D82A}">
                    <a16:rowId xmlns:a16="http://schemas.microsoft.com/office/drawing/2014/main" val="585968850"/>
                  </a:ext>
                </a:extLst>
              </a:tr>
              <a:tr h="316781">
                <a:tc vMerge="1">
                  <a:txBody>
                    <a:bodyPr/>
                    <a:lstStyle/>
                    <a:p>
                      <a:endParaRPr lang="en-US"/>
                    </a:p>
                  </a:txBody>
                  <a:tcPr/>
                </a:tc>
                <a:tc>
                  <a:txBody>
                    <a:bodyPr/>
                    <a:lstStyle/>
                    <a:p>
                      <a:pPr algn="ctr" rtl="0" fontAlgn="ctr">
                        <a:buNone/>
                      </a:pPr>
                      <a:r>
                        <a:rPr lang="en-US" sz="1200" b="1" i="0" u="none" strike="noStrike" dirty="0">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444131449"/>
                  </a:ext>
                </a:extLst>
              </a:tr>
              <a:tr h="316781">
                <a:tc>
                  <a:txBody>
                    <a:bodyPr/>
                    <a:lstStyle/>
                    <a:p>
                      <a:pPr algn="ctr" rtl="0" fontAlgn="ctr">
                        <a:buNone/>
                      </a:pPr>
                      <a:r>
                        <a:rPr lang="en-US" sz="1200" b="1" i="0" u="none" strike="noStrike">
                          <a:solidFill>
                            <a:srgbClr val="000000"/>
                          </a:solidFill>
                          <a:effectLst/>
                          <a:latin typeface="Century Gothic" panose="020B0502020202020204" pitchFamily="34" charset="0"/>
                        </a:rPr>
                        <a:t>1st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140,748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16,397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96,196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15,520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117,737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13,217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153,232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9,705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159,940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5,161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1241845826"/>
                  </a:ext>
                </a:extLst>
              </a:tr>
              <a:tr h="316781">
                <a:tc>
                  <a:txBody>
                    <a:bodyPr/>
                    <a:lstStyle/>
                    <a:p>
                      <a:pPr algn="ctr" rtl="0" fontAlgn="ctr">
                        <a:buNone/>
                      </a:pPr>
                      <a:r>
                        <a:rPr lang="en-US" sz="1200" b="1" i="0" u="none" strike="noStrike">
                          <a:solidFill>
                            <a:srgbClr val="000000"/>
                          </a:solidFill>
                          <a:effectLst/>
                          <a:latin typeface="Century Gothic" panose="020B0502020202020204" pitchFamily="34" charset="0"/>
                        </a:rPr>
                        <a:t>2nd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101,084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16,388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99,749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13,350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119,634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145,535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6,111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166,195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4,931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763490317"/>
                  </a:ext>
                </a:extLst>
              </a:tr>
              <a:tr h="316781">
                <a:tc>
                  <a:txBody>
                    <a:bodyPr/>
                    <a:lstStyle/>
                    <a:p>
                      <a:pPr algn="ctr" rtl="0" fontAlgn="ctr">
                        <a:buNone/>
                      </a:pPr>
                      <a:r>
                        <a:rPr lang="en-US" sz="1200" b="1" i="0" u="none" strike="noStrike">
                          <a:solidFill>
                            <a:srgbClr val="000000"/>
                          </a:solidFill>
                          <a:effectLst/>
                          <a:latin typeface="Century Gothic" panose="020B0502020202020204" pitchFamily="34" charset="0"/>
                        </a:rPr>
                        <a:t>3rd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95,095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19,651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113,375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17,034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145,866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14,253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165,746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8,908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689899113"/>
                  </a:ext>
                </a:extLst>
              </a:tr>
              <a:tr h="316781">
                <a:tc>
                  <a:txBody>
                    <a:bodyPr/>
                    <a:lstStyle/>
                    <a:p>
                      <a:pPr algn="ctr" rtl="0" fontAlgn="ctr">
                        <a:buNone/>
                      </a:pPr>
                      <a:r>
                        <a:rPr lang="en-US" sz="1200" b="1" i="0" u="none" strike="noStrike">
                          <a:solidFill>
                            <a:srgbClr val="000000"/>
                          </a:solidFill>
                          <a:effectLst/>
                          <a:latin typeface="Century Gothic" panose="020B0502020202020204" pitchFamily="34" charset="0"/>
                        </a:rPr>
                        <a:t>4th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104,095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14,842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128,915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10,963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150,507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9,393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176,539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4,297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767303444"/>
                  </a:ext>
                </a:extLst>
              </a:tr>
              <a:tr h="316781">
                <a:tc>
                  <a:txBody>
                    <a:bodyPr/>
                    <a:lstStyle/>
                    <a:p>
                      <a:pPr algn="ctr" rtl="0" fontAlgn="ctr">
                        <a:buNone/>
                      </a:pPr>
                      <a:r>
                        <a:rPr lang="en-US" sz="1200" b="1" i="0" u="none" strike="noStrike" dirty="0">
                          <a:solidFill>
                            <a:srgbClr val="FF0000"/>
                          </a:solidFill>
                          <a:effectLst/>
                          <a:latin typeface="Century Gothic" panose="020B0502020202020204" pitchFamily="34" charset="0"/>
                        </a:rPr>
                        <a:t>TOTAL (2026 YTD Q2)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441,042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67,278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438,235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56,867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533,744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48,269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641,052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29,021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326,135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10,092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089183060"/>
                  </a:ext>
                </a:extLst>
              </a:tr>
            </a:tbl>
          </a:graphicData>
        </a:graphic>
      </p:graphicFrame>
      <p:graphicFrame>
        <p:nvGraphicFramePr>
          <p:cNvPr id="4" name="Chart 3">
            <a:extLst>
              <a:ext uri="{FF2B5EF4-FFF2-40B4-BE49-F238E27FC236}">
                <a16:creationId xmlns:a16="http://schemas.microsoft.com/office/drawing/2014/main" id="{00000000-0008-0000-0500-00000E000000}"/>
              </a:ext>
            </a:extLst>
          </p:cNvPr>
          <p:cNvGraphicFramePr>
            <a:graphicFrameLocks/>
          </p:cNvGraphicFramePr>
          <p:nvPr>
            <p:extLst>
              <p:ext uri="{D42A27DB-BD31-4B8C-83A1-F6EECF244321}">
                <p14:modId xmlns:p14="http://schemas.microsoft.com/office/powerpoint/2010/main" val="2783705658"/>
              </p:ext>
            </p:extLst>
          </p:nvPr>
        </p:nvGraphicFramePr>
        <p:xfrm>
          <a:off x="468273" y="503237"/>
          <a:ext cx="9143958" cy="365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9186012"/>
      </p:ext>
    </p:extLst>
  </p:cSld>
  <p:clrMapOvr>
    <a:masterClrMapping/>
  </p:clrMapOvr>
  <p:transition spd="slow">
    <p:push dir="u"/>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06412" y="0"/>
            <a:ext cx="9067800" cy="503237"/>
          </a:xfrm>
        </p:spPr>
        <p:txBody>
          <a:bodyPr>
            <a:noAutofit/>
          </a:bodyPr>
          <a:lstStyle/>
          <a:p>
            <a:pPr algn="ctr" eaLnBrk="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sz="2300" b="1" cap="none" dirty="0">
                <a:solidFill>
                  <a:srgbClr val="000000"/>
                </a:solidFill>
                <a:latin typeface="Arial" panose="020B0604020202020204" pitchFamily="34" charset="0"/>
                <a:cs typeface="Arial" panose="020B0604020202020204" pitchFamily="34" charset="0"/>
              </a:rPr>
              <a:t>Total Ocean Imports in TEUs Yearly</a:t>
            </a:r>
            <a:endParaRPr lang="en-US" altLang="en-US" sz="2300" b="1" cap="none" dirty="0">
              <a:solidFill>
                <a:schemeClr val="bg1"/>
              </a:solidFill>
            </a:endParaRPr>
          </a:p>
        </p:txBody>
      </p:sp>
      <p:sp>
        <p:nvSpPr>
          <p:cNvPr id="5" name="Rectangle 4"/>
          <p:cNvSpPr>
            <a:spLocks noChangeArrowheads="1"/>
          </p:cNvSpPr>
          <p:nvPr/>
        </p:nvSpPr>
        <p:spPr bwMode="auto">
          <a:xfrm>
            <a:off x="0" y="6599237"/>
            <a:ext cx="10080625" cy="960437"/>
          </a:xfrm>
          <a:prstGeom prst="rect">
            <a:avLst/>
          </a:prstGeom>
          <a:noFill/>
          <a:ln w="9525" algn="ctr">
            <a:noFill/>
            <a:round/>
            <a:headEnd/>
            <a:tailEnd/>
          </a:ln>
        </p:spPr>
        <p:txBody>
          <a:bodyPr/>
          <a:lstStyle/>
          <a:p>
            <a:pPr marL="285750" indent="-285750">
              <a:buFont typeface="Arial" panose="020B0604020202020204" pitchFamily="34" charset="0"/>
              <a:buChar char="•"/>
            </a:pPr>
            <a:r>
              <a:rPr lang="en-US" altLang="en-US" sz="1600" b="1" dirty="0"/>
              <a:t>Data Shown above is related to years from 2021 to 2026 Q2.</a:t>
            </a:r>
          </a:p>
        </p:txBody>
      </p:sp>
      <p:graphicFrame>
        <p:nvGraphicFramePr>
          <p:cNvPr id="2" name="Chart 1">
            <a:extLst>
              <a:ext uri="{FF2B5EF4-FFF2-40B4-BE49-F238E27FC236}">
                <a16:creationId xmlns:a16="http://schemas.microsoft.com/office/drawing/2014/main" id="{00000000-0008-0000-0500-00000F000000}"/>
              </a:ext>
            </a:extLst>
          </p:cNvPr>
          <p:cNvGraphicFramePr>
            <a:graphicFrameLocks/>
          </p:cNvGraphicFramePr>
          <p:nvPr>
            <p:extLst>
              <p:ext uri="{D42A27DB-BD31-4B8C-83A1-F6EECF244321}">
                <p14:modId xmlns:p14="http://schemas.microsoft.com/office/powerpoint/2010/main" val="1959485840"/>
              </p:ext>
            </p:extLst>
          </p:nvPr>
        </p:nvGraphicFramePr>
        <p:xfrm>
          <a:off x="392112" y="579437"/>
          <a:ext cx="9372600" cy="586739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5059" y="0"/>
            <a:ext cx="9067800" cy="579437"/>
          </a:xfrm>
        </p:spPr>
        <p:txBody>
          <a:bodyPr>
            <a:normAutofit/>
          </a:bodyPr>
          <a:lstStyle/>
          <a:p>
            <a:pPr algn="ctr" eaLnBrk="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sz="2300" b="1" cap="none" dirty="0">
                <a:solidFill>
                  <a:srgbClr val="000000"/>
                </a:solidFill>
                <a:latin typeface="Arial" panose="020B0604020202020204" pitchFamily="34" charset="0"/>
                <a:cs typeface="Arial" panose="020B0604020202020204" pitchFamily="34" charset="0"/>
              </a:rPr>
              <a:t>Total Ocean Transshipments in TEUs Month On Month</a:t>
            </a:r>
            <a:endParaRPr lang="en-US" altLang="en-US" sz="2300" b="1" cap="none" dirty="0">
              <a:solidFill>
                <a:schemeClr val="bg1"/>
              </a:solidFill>
            </a:endParaRPr>
          </a:p>
        </p:txBody>
      </p:sp>
      <p:sp>
        <p:nvSpPr>
          <p:cNvPr id="11" name="TextBox 10">
            <a:extLst>
              <a:ext uri="{FF2B5EF4-FFF2-40B4-BE49-F238E27FC236}">
                <a16:creationId xmlns:a16="http://schemas.microsoft.com/office/drawing/2014/main" id="{E3F13D66-A2E7-3FF3-D9AB-DE10D562C567}"/>
              </a:ext>
            </a:extLst>
          </p:cNvPr>
          <p:cNvSpPr txBox="1"/>
          <p:nvPr/>
        </p:nvSpPr>
        <p:spPr>
          <a:xfrm>
            <a:off x="-1180" y="6263292"/>
            <a:ext cx="10080625" cy="1569660"/>
          </a:xfrm>
          <a:prstGeom prst="rect">
            <a:avLst/>
          </a:prstGeom>
          <a:noFill/>
        </p:spPr>
        <p:txBody>
          <a:bodyPr wrap="square">
            <a:spAutoFit/>
          </a:bodyPr>
          <a:lstStyle/>
          <a:p>
            <a:pPr marL="285750" indent="-285750" algn="just">
              <a:buFont typeface="Arial" panose="020B0604020202020204" pitchFamily="34" charset="0"/>
              <a:buChar char="•"/>
            </a:pPr>
            <a:r>
              <a:rPr lang="en-US" sz="1600" dirty="0"/>
              <a:t>During the 1st Quarter of 2026, ocean transshipment volumes remained strong, with both January and March exceeding 600,000 TEUs, which had not been achieved in any month during the previous four years.</a:t>
            </a:r>
          </a:p>
          <a:p>
            <a:pPr marL="285750" indent="-285750">
              <a:buFont typeface="Arial" panose="020B0604020202020204" pitchFamily="34" charset="0"/>
              <a:buChar char="•"/>
            </a:pPr>
            <a:r>
              <a:rPr lang="en-US" sz="1600" dirty="0"/>
              <a:t>During the 2nd Quarter of 2026, ocean transshipment volumes remained strong, with April and May exceeding 600,000 TEUs, while May recorded the highest monthly volume at 638,771 TEUs, the highest among the corresponding Q2 months in the previous three years.</a:t>
            </a:r>
            <a:br>
              <a:rPr lang="en-US" sz="1600" dirty="0"/>
            </a:br>
            <a:endParaRPr lang="en-US" altLang="en-US" sz="1600" b="1" dirty="0"/>
          </a:p>
        </p:txBody>
      </p:sp>
      <p:graphicFrame>
        <p:nvGraphicFramePr>
          <p:cNvPr id="2" name="Table 1">
            <a:extLst>
              <a:ext uri="{FF2B5EF4-FFF2-40B4-BE49-F238E27FC236}">
                <a16:creationId xmlns:a16="http://schemas.microsoft.com/office/drawing/2014/main" id="{49B127CD-F1E9-ECEF-2F76-3CCD445D7372}"/>
              </a:ext>
            </a:extLst>
          </p:cNvPr>
          <p:cNvGraphicFramePr>
            <a:graphicFrameLocks noGrp="1"/>
          </p:cNvGraphicFramePr>
          <p:nvPr>
            <p:extLst>
              <p:ext uri="{D42A27DB-BD31-4B8C-83A1-F6EECF244321}">
                <p14:modId xmlns:p14="http://schemas.microsoft.com/office/powerpoint/2010/main" val="2019152517"/>
              </p:ext>
            </p:extLst>
          </p:nvPr>
        </p:nvGraphicFramePr>
        <p:xfrm>
          <a:off x="463880" y="3125658"/>
          <a:ext cx="9150507" cy="3120390"/>
        </p:xfrm>
        <a:graphic>
          <a:graphicData uri="http://schemas.openxmlformats.org/drawingml/2006/table">
            <a:tbl>
              <a:tblPr/>
              <a:tblGrid>
                <a:gridCol w="1585127">
                  <a:extLst>
                    <a:ext uri="{9D8B030D-6E8A-4147-A177-3AD203B41FA5}">
                      <a16:colId xmlns:a16="http://schemas.microsoft.com/office/drawing/2014/main" val="3417330653"/>
                    </a:ext>
                  </a:extLst>
                </a:gridCol>
                <a:gridCol w="1891345">
                  <a:extLst>
                    <a:ext uri="{9D8B030D-6E8A-4147-A177-3AD203B41FA5}">
                      <a16:colId xmlns:a16="http://schemas.microsoft.com/office/drawing/2014/main" val="1584378740"/>
                    </a:ext>
                  </a:extLst>
                </a:gridCol>
                <a:gridCol w="1891345">
                  <a:extLst>
                    <a:ext uri="{9D8B030D-6E8A-4147-A177-3AD203B41FA5}">
                      <a16:colId xmlns:a16="http://schemas.microsoft.com/office/drawing/2014/main" val="1454848650"/>
                    </a:ext>
                  </a:extLst>
                </a:gridCol>
                <a:gridCol w="1891345">
                  <a:extLst>
                    <a:ext uri="{9D8B030D-6E8A-4147-A177-3AD203B41FA5}">
                      <a16:colId xmlns:a16="http://schemas.microsoft.com/office/drawing/2014/main" val="2699768468"/>
                    </a:ext>
                  </a:extLst>
                </a:gridCol>
                <a:gridCol w="1891345">
                  <a:extLst>
                    <a:ext uri="{9D8B030D-6E8A-4147-A177-3AD203B41FA5}">
                      <a16:colId xmlns:a16="http://schemas.microsoft.com/office/drawing/2014/main" val="3875475542"/>
                    </a:ext>
                  </a:extLst>
                </a:gridCol>
              </a:tblGrid>
              <a:tr h="217714">
                <a:tc>
                  <a:txBody>
                    <a:bodyPr/>
                    <a:lstStyle/>
                    <a:p>
                      <a:pPr algn="ctr" rtl="0" fontAlgn="ctr">
                        <a:buNone/>
                      </a:pPr>
                      <a:r>
                        <a:rPr lang="en-US" sz="1400" b="1" i="0" u="none" strike="noStrike" dirty="0">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575934026"/>
                  </a:ext>
                </a:extLst>
              </a:tr>
              <a:tr h="217714">
                <a:tc>
                  <a:txBody>
                    <a:bodyPr/>
                    <a:lstStyle/>
                    <a:p>
                      <a:pPr algn="ctr" rtl="0" fontAlgn="b">
                        <a:buNone/>
                      </a:pPr>
                      <a:r>
                        <a:rPr lang="en-US" sz="1400" b="1" i="0" u="none" strike="noStrike" dirty="0">
                          <a:solidFill>
                            <a:srgbClr val="000000"/>
                          </a:solidFill>
                          <a:effectLst/>
                          <a:latin typeface="Century Gothic" panose="020B0502020202020204" pitchFamily="34" charset="0"/>
                        </a:rPr>
                        <a:t>January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448,276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562,527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525,768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604,173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199643307"/>
                  </a:ext>
                </a:extLst>
              </a:tr>
              <a:tr h="217714">
                <a:tc>
                  <a:txBody>
                    <a:bodyPr/>
                    <a:lstStyle/>
                    <a:p>
                      <a:pPr algn="ctr" rtl="0" fontAlgn="b">
                        <a:buNone/>
                      </a:pPr>
                      <a:r>
                        <a:rPr lang="en-US" sz="1400" b="1" i="0" u="none" strike="noStrike" dirty="0">
                          <a:solidFill>
                            <a:srgbClr val="000000"/>
                          </a:solidFill>
                          <a:effectLst/>
                          <a:latin typeface="Century Gothic" panose="020B0502020202020204" pitchFamily="34" charset="0"/>
                        </a:rPr>
                        <a:t>February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409,175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528,348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479,942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502,560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1645703872"/>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March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488,554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549,182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531,052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607,731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902838845"/>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April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486,400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525,936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495,456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607,240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819978483"/>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May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533,158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511,794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573,366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638,771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026895872"/>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June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548,292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516,742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575,695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600,597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816383021"/>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July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520,579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489,286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579,293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4088293647"/>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August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518,672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510,045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592,413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992954385"/>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September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463,860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517,096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584,863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127139621"/>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October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426,825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536,611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578,930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765427477"/>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November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395,046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523,362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481,306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402912493"/>
                  </a:ext>
                </a:extLst>
              </a:tr>
              <a:tr h="217714">
                <a:tc>
                  <a:txBody>
                    <a:bodyPr/>
                    <a:lstStyle/>
                    <a:p>
                      <a:pPr algn="ctr" rtl="0" fontAlgn="b">
                        <a:buNone/>
                      </a:pPr>
                      <a:r>
                        <a:rPr lang="en-US" sz="1400" b="1" i="0" u="none" strike="noStrike">
                          <a:solidFill>
                            <a:srgbClr val="000000"/>
                          </a:solidFill>
                          <a:effectLst/>
                          <a:latin typeface="Century Gothic" panose="020B0502020202020204" pitchFamily="34" charset="0"/>
                        </a:rPr>
                        <a:t>December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515,404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544,266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589,134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017938788"/>
                  </a:ext>
                </a:extLst>
              </a:tr>
              <a:tr h="217714">
                <a:tc>
                  <a:txBody>
                    <a:bodyPr/>
                    <a:lstStyle/>
                    <a:p>
                      <a:pPr algn="ctr" rtl="0" fontAlgn="b">
                        <a:buNone/>
                      </a:pPr>
                      <a:r>
                        <a:rPr lang="en-US" sz="1400" b="1" i="0" u="none" strike="noStrike" dirty="0">
                          <a:solidFill>
                            <a:srgbClr val="FF0000"/>
                          </a:solidFill>
                          <a:effectLst/>
                          <a:latin typeface="Century Gothic" panose="020B050202020202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5,754,241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6,315,195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6,587,218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dirty="0">
                          <a:solidFill>
                            <a:srgbClr val="FF0000"/>
                          </a:solidFill>
                          <a:effectLst/>
                          <a:latin typeface="Century Gothic" panose="020B0502020202020204" pitchFamily="34" charset="0"/>
                        </a:rPr>
                        <a:t>3,561,072 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56233719"/>
                  </a:ext>
                </a:extLst>
              </a:tr>
            </a:tbl>
          </a:graphicData>
        </a:graphic>
      </p:graphicFrame>
      <p:graphicFrame>
        <p:nvGraphicFramePr>
          <p:cNvPr id="3" name="Chart 2">
            <a:extLst>
              <a:ext uri="{FF2B5EF4-FFF2-40B4-BE49-F238E27FC236}">
                <a16:creationId xmlns:a16="http://schemas.microsoft.com/office/drawing/2014/main" id="{CD44BB2F-6825-8C41-8297-B8FB844EEF03}"/>
              </a:ext>
            </a:extLst>
          </p:cNvPr>
          <p:cNvGraphicFramePr>
            <a:graphicFrameLocks/>
          </p:cNvGraphicFramePr>
          <p:nvPr>
            <p:extLst>
              <p:ext uri="{D42A27DB-BD31-4B8C-83A1-F6EECF244321}">
                <p14:modId xmlns:p14="http://schemas.microsoft.com/office/powerpoint/2010/main" val="1297901760"/>
              </p:ext>
            </p:extLst>
          </p:nvPr>
        </p:nvGraphicFramePr>
        <p:xfrm>
          <a:off x="465057" y="511553"/>
          <a:ext cx="9150507" cy="25062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9421449"/>
      </p:ext>
    </p:extLst>
  </p:cSld>
  <p:clrMapOvr>
    <a:masterClrMapping/>
  </p:clrMapOvr>
  <p:transition spd="slow">
    <p:push dir="u"/>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5059" y="0"/>
            <a:ext cx="9067800" cy="503237"/>
          </a:xfrm>
        </p:spPr>
        <p:txBody>
          <a:bodyPr>
            <a:normAutofit/>
          </a:bodyPr>
          <a:lstStyle/>
          <a:p>
            <a:pPr algn="ctr" eaLnBrk="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sz="2300" b="1" cap="none" dirty="0">
                <a:latin typeface="Arial" panose="020B0604020202020204" pitchFamily="34" charset="0"/>
                <a:cs typeface="Arial" panose="020B0604020202020204" pitchFamily="34" charset="0"/>
              </a:rPr>
              <a:t>Total Ocean Transshipments in TEUs</a:t>
            </a:r>
            <a:r>
              <a:rPr lang="en-US" altLang="en-US" sz="2300" b="1" dirty="0">
                <a:latin typeface="Arial" panose="020B0604020202020204" pitchFamily="34" charset="0"/>
                <a:cs typeface="Arial" panose="020B0604020202020204" pitchFamily="34" charset="0"/>
              </a:rPr>
              <a:t> </a:t>
            </a:r>
            <a:r>
              <a:rPr lang="en-US" altLang="en-US" sz="2300" b="1" cap="none" dirty="0">
                <a:latin typeface="Arial" panose="020B0604020202020204" pitchFamily="34" charset="0"/>
                <a:cs typeface="Arial" panose="020B0604020202020204" pitchFamily="34" charset="0"/>
              </a:rPr>
              <a:t>Quarterly</a:t>
            </a:r>
          </a:p>
        </p:txBody>
      </p:sp>
      <p:sp>
        <p:nvSpPr>
          <p:cNvPr id="2" name="Rectangle 1"/>
          <p:cNvSpPr/>
          <p:nvPr/>
        </p:nvSpPr>
        <p:spPr>
          <a:xfrm>
            <a:off x="0" y="6500086"/>
            <a:ext cx="10080625" cy="1059589"/>
          </a:xfrm>
          <a:prstGeom prst="rect">
            <a:avLst/>
          </a:prstGeom>
          <a:noFill/>
          <a:ln w="9525" algn="ctr">
            <a:noFill/>
            <a:round/>
            <a:headEnd/>
            <a:tailEnd/>
          </a:ln>
        </p:spPr>
        <p:txBody>
          <a:bodyPr/>
          <a:lstStyle/>
          <a:p>
            <a:pPr marL="171450" indent="-171450">
              <a:buFont typeface="Arial" panose="020B0604020202020204" pitchFamily="34" charset="0"/>
              <a:buChar char="•"/>
            </a:pPr>
            <a:r>
              <a:rPr lang="en-US" altLang="en-US" sz="1600" dirty="0"/>
              <a:t>Data Shown above is related to years from 2023 to 2026 Q2.</a:t>
            </a:r>
          </a:p>
          <a:p>
            <a:pPr marL="171450" indent="-171450">
              <a:buFont typeface="Arial" panose="020B0604020202020204" pitchFamily="34" charset="0"/>
              <a:buChar char="•"/>
            </a:pPr>
            <a:r>
              <a:rPr lang="en-US" sz="1600" dirty="0"/>
              <a:t>Q2 2026 recorded the highest ocean transshipment volume compared to the corresponding second-quarter volumes over the period shown, continuing the strong performance achieved in Q1 2026.</a:t>
            </a:r>
            <a:endParaRPr lang="en-US" altLang="en-US" sz="1600" b="1" dirty="0"/>
          </a:p>
        </p:txBody>
      </p:sp>
      <p:graphicFrame>
        <p:nvGraphicFramePr>
          <p:cNvPr id="4" name="Table 3">
            <a:extLst>
              <a:ext uri="{FF2B5EF4-FFF2-40B4-BE49-F238E27FC236}">
                <a16:creationId xmlns:a16="http://schemas.microsoft.com/office/drawing/2014/main" id="{E6636037-1B89-D259-3084-55EC7D2A8AF8}"/>
              </a:ext>
            </a:extLst>
          </p:cNvPr>
          <p:cNvGraphicFramePr>
            <a:graphicFrameLocks noGrp="1"/>
          </p:cNvGraphicFramePr>
          <p:nvPr>
            <p:extLst>
              <p:ext uri="{D42A27DB-BD31-4B8C-83A1-F6EECF244321}">
                <p14:modId xmlns:p14="http://schemas.microsoft.com/office/powerpoint/2010/main" val="1340195029"/>
              </p:ext>
            </p:extLst>
          </p:nvPr>
        </p:nvGraphicFramePr>
        <p:xfrm>
          <a:off x="438068" y="4313236"/>
          <a:ext cx="9067795" cy="2258620"/>
        </p:xfrm>
        <a:graphic>
          <a:graphicData uri="http://schemas.openxmlformats.org/drawingml/2006/table">
            <a:tbl>
              <a:tblPr/>
              <a:tblGrid>
                <a:gridCol w="1570799">
                  <a:extLst>
                    <a:ext uri="{9D8B030D-6E8A-4147-A177-3AD203B41FA5}">
                      <a16:colId xmlns:a16="http://schemas.microsoft.com/office/drawing/2014/main" val="860353327"/>
                    </a:ext>
                  </a:extLst>
                </a:gridCol>
                <a:gridCol w="1874249">
                  <a:extLst>
                    <a:ext uri="{9D8B030D-6E8A-4147-A177-3AD203B41FA5}">
                      <a16:colId xmlns:a16="http://schemas.microsoft.com/office/drawing/2014/main" val="1951466618"/>
                    </a:ext>
                  </a:extLst>
                </a:gridCol>
                <a:gridCol w="1874249">
                  <a:extLst>
                    <a:ext uri="{9D8B030D-6E8A-4147-A177-3AD203B41FA5}">
                      <a16:colId xmlns:a16="http://schemas.microsoft.com/office/drawing/2014/main" val="1703343155"/>
                    </a:ext>
                  </a:extLst>
                </a:gridCol>
                <a:gridCol w="1874249">
                  <a:extLst>
                    <a:ext uri="{9D8B030D-6E8A-4147-A177-3AD203B41FA5}">
                      <a16:colId xmlns:a16="http://schemas.microsoft.com/office/drawing/2014/main" val="2857627331"/>
                    </a:ext>
                  </a:extLst>
                </a:gridCol>
                <a:gridCol w="1874249">
                  <a:extLst>
                    <a:ext uri="{9D8B030D-6E8A-4147-A177-3AD203B41FA5}">
                      <a16:colId xmlns:a16="http://schemas.microsoft.com/office/drawing/2014/main" val="3067720621"/>
                    </a:ext>
                  </a:extLst>
                </a:gridCol>
              </a:tblGrid>
              <a:tr h="364475">
                <a:tc>
                  <a:txBody>
                    <a:bodyPr/>
                    <a:lstStyle/>
                    <a:p>
                      <a:pPr algn="ctr" rtl="0" fontAlgn="ctr">
                        <a:buNone/>
                      </a:pPr>
                      <a:r>
                        <a:rPr lang="en-US" sz="1400" b="0" i="0" u="none" strike="noStrike" dirty="0">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b">
                        <a:buNone/>
                      </a:pPr>
                      <a:r>
                        <a:rPr lang="en-US" sz="1400" b="1" i="0" u="none" strike="noStrike">
                          <a:solidFill>
                            <a:srgbClr val="000000"/>
                          </a:solidFill>
                          <a:effectLst/>
                          <a:latin typeface="Century Gothic" panose="020B0502020202020204" pitchFamily="34" charset="0"/>
                        </a:rPr>
                        <a:t>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b">
                        <a:buNone/>
                      </a:pPr>
                      <a:r>
                        <a:rPr lang="en-US" sz="1400" b="1" i="0" u="none" strike="noStrike">
                          <a:solidFill>
                            <a:srgbClr val="000000"/>
                          </a:solidFill>
                          <a:effectLst/>
                          <a:latin typeface="Century Gothic" panose="020B050202020202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b">
                        <a:buNone/>
                      </a:pPr>
                      <a:r>
                        <a:rPr lang="en-US" sz="1400" b="1" i="0" u="none" strike="noStrike">
                          <a:solidFill>
                            <a:srgbClr val="000000"/>
                          </a:solidFill>
                          <a:effectLst/>
                          <a:latin typeface="Century Gothic" panose="020B0502020202020204" pitchFamily="34" charset="0"/>
                        </a:rPr>
                        <a:t>2025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b">
                        <a:buNone/>
                      </a:pPr>
                      <a:r>
                        <a:rPr lang="en-US" sz="1400" b="1" i="0" u="none" strike="noStrike">
                          <a:solidFill>
                            <a:srgbClr val="000000"/>
                          </a:solidFill>
                          <a:effectLst/>
                          <a:latin typeface="Century Gothic" panose="020B0502020202020204" pitchFamily="34" charset="0"/>
                        </a:rPr>
                        <a:t>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730476596"/>
                  </a:ext>
                </a:extLst>
              </a:tr>
              <a:tr h="364475">
                <a:tc>
                  <a:txBody>
                    <a:bodyPr/>
                    <a:lstStyle/>
                    <a:p>
                      <a:pPr algn="ctr" rtl="0" fontAlgn="ctr">
                        <a:buNone/>
                      </a:pPr>
                      <a:r>
                        <a:rPr lang="en-US" sz="1400" b="1" i="0" u="none" strike="noStrike">
                          <a:solidFill>
                            <a:srgbClr val="000000"/>
                          </a:solidFill>
                          <a:effectLst/>
                          <a:latin typeface="Century Gothic" panose="020B0502020202020204" pitchFamily="34" charset="0"/>
                        </a:rPr>
                        <a:t>1st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1,346,005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1,640,057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1,536,762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1,714,464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616822611"/>
                  </a:ext>
                </a:extLst>
              </a:tr>
              <a:tr h="364475">
                <a:tc>
                  <a:txBody>
                    <a:bodyPr/>
                    <a:lstStyle/>
                    <a:p>
                      <a:pPr algn="ctr" rtl="0" fontAlgn="ctr">
                        <a:buNone/>
                      </a:pPr>
                      <a:r>
                        <a:rPr lang="en-US" sz="1400" b="1" i="0" u="none" strike="noStrike" dirty="0">
                          <a:solidFill>
                            <a:srgbClr val="000000"/>
                          </a:solidFill>
                          <a:effectLst/>
                          <a:latin typeface="Century Gothic" panose="020B0502020202020204" pitchFamily="34" charset="0"/>
                        </a:rPr>
                        <a:t>2nd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1,567,850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1,554,472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1,644,517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1,846,608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1522979505"/>
                  </a:ext>
                </a:extLst>
              </a:tr>
              <a:tr h="364475">
                <a:tc>
                  <a:txBody>
                    <a:bodyPr/>
                    <a:lstStyle/>
                    <a:p>
                      <a:pPr algn="ctr" rtl="0" fontAlgn="ctr">
                        <a:buNone/>
                      </a:pPr>
                      <a:r>
                        <a:rPr lang="en-US" sz="1400" b="1" i="0" u="none" strike="noStrike">
                          <a:solidFill>
                            <a:srgbClr val="000000"/>
                          </a:solidFill>
                          <a:effectLst/>
                          <a:latin typeface="Century Gothic" panose="020B0502020202020204" pitchFamily="34" charset="0"/>
                        </a:rPr>
                        <a:t>3rd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dirty="0">
                          <a:solidFill>
                            <a:srgbClr val="000000"/>
                          </a:solidFill>
                          <a:effectLst/>
                          <a:latin typeface="Century Gothic" panose="020B0502020202020204" pitchFamily="34" charset="0"/>
                        </a:rPr>
                        <a:t>1,503,111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1,516,427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1,756,569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662087451"/>
                  </a:ext>
                </a:extLst>
              </a:tr>
              <a:tr h="364475">
                <a:tc>
                  <a:txBody>
                    <a:bodyPr/>
                    <a:lstStyle/>
                    <a:p>
                      <a:pPr algn="ctr" rtl="0" fontAlgn="ctr">
                        <a:buNone/>
                      </a:pPr>
                      <a:r>
                        <a:rPr lang="en-US" sz="1400" b="1" i="0" u="none" strike="noStrike">
                          <a:solidFill>
                            <a:srgbClr val="000000"/>
                          </a:solidFill>
                          <a:effectLst/>
                          <a:latin typeface="Century Gothic" panose="020B0502020202020204" pitchFamily="34" charset="0"/>
                        </a:rPr>
                        <a:t>4th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dirty="0">
                          <a:solidFill>
                            <a:srgbClr val="000000"/>
                          </a:solidFill>
                          <a:effectLst/>
                          <a:latin typeface="Century Gothic" panose="020B0502020202020204" pitchFamily="34" charset="0"/>
                        </a:rPr>
                        <a:t>1,337,275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dirty="0">
                          <a:solidFill>
                            <a:srgbClr val="000000"/>
                          </a:solidFill>
                          <a:effectLst/>
                          <a:latin typeface="Century Gothic" panose="020B0502020202020204" pitchFamily="34" charset="0"/>
                        </a:rPr>
                        <a:t>1,604,239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1,649,370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833142998"/>
                  </a:ext>
                </a:extLst>
              </a:tr>
              <a:tr h="364475">
                <a:tc>
                  <a:txBody>
                    <a:bodyPr/>
                    <a:lstStyle/>
                    <a:p>
                      <a:pPr algn="ctr" rtl="0" fontAlgn="ctr">
                        <a:buNone/>
                      </a:pPr>
                      <a:r>
                        <a:rPr lang="en-US" sz="1400" b="1" i="0" u="none" strike="noStrike" dirty="0">
                          <a:solidFill>
                            <a:srgbClr val="FF0000"/>
                          </a:solidFill>
                          <a:effectLst/>
                          <a:latin typeface="Century Gothic" panose="020B0502020202020204" pitchFamily="34" charset="0"/>
                        </a:rPr>
                        <a:t>TOTAL (2026 YTD Q2)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5,754,241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dirty="0">
                          <a:solidFill>
                            <a:srgbClr val="FF0000"/>
                          </a:solidFill>
                          <a:effectLst/>
                          <a:latin typeface="Century Gothic" panose="020B0502020202020204" pitchFamily="34" charset="0"/>
                        </a:rPr>
                        <a:t>6,315,195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dirty="0">
                          <a:solidFill>
                            <a:srgbClr val="FF0000"/>
                          </a:solidFill>
                          <a:effectLst/>
                          <a:latin typeface="Century Gothic" panose="020B0502020202020204" pitchFamily="34" charset="0"/>
                        </a:rPr>
                        <a:t>6,587,218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dirty="0">
                          <a:solidFill>
                            <a:srgbClr val="FF0000"/>
                          </a:solidFill>
                          <a:effectLst/>
                          <a:latin typeface="Century Gothic" panose="020B0502020202020204" pitchFamily="34" charset="0"/>
                        </a:rPr>
                        <a:t>3,561,072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4191669160"/>
                  </a:ext>
                </a:extLst>
              </a:tr>
            </a:tbl>
          </a:graphicData>
        </a:graphic>
      </p:graphicFrame>
      <p:graphicFrame>
        <p:nvGraphicFramePr>
          <p:cNvPr id="5" name="Chart 4">
            <a:extLst>
              <a:ext uri="{FF2B5EF4-FFF2-40B4-BE49-F238E27FC236}">
                <a16:creationId xmlns:a16="http://schemas.microsoft.com/office/drawing/2014/main" id="{FA289361-8524-5B37-65CA-EE309DD82E0A}"/>
              </a:ext>
            </a:extLst>
          </p:cNvPr>
          <p:cNvGraphicFramePr>
            <a:graphicFrameLocks/>
          </p:cNvGraphicFramePr>
          <p:nvPr>
            <p:extLst>
              <p:ext uri="{D42A27DB-BD31-4B8C-83A1-F6EECF244321}">
                <p14:modId xmlns:p14="http://schemas.microsoft.com/office/powerpoint/2010/main" val="3514531537"/>
              </p:ext>
            </p:extLst>
          </p:nvPr>
        </p:nvGraphicFramePr>
        <p:xfrm>
          <a:off x="465059" y="655637"/>
          <a:ext cx="9040804" cy="3505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7476975"/>
      </p:ext>
    </p:extLst>
  </p:cSld>
  <p:clrMapOvr>
    <a:masterClrMapping/>
  </p:clrMapOvr>
  <p:transition spd="slow">
    <p:push dir="u"/>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F7764FC-84F7-4B8D-A4B3-912E9C8AA3EE}"/>
              </a:ext>
            </a:extLst>
          </p:cNvPr>
          <p:cNvSpPr txBox="1"/>
          <p:nvPr/>
        </p:nvSpPr>
        <p:spPr>
          <a:xfrm>
            <a:off x="544512" y="1357956"/>
            <a:ext cx="8991600" cy="5201424"/>
          </a:xfrm>
          <a:prstGeom prst="rect">
            <a:avLst/>
          </a:prstGeom>
          <a:noFill/>
        </p:spPr>
        <p:txBody>
          <a:bodyPr wrap="square">
            <a:spAutoFit/>
            <a:scene3d>
              <a:camera prst="orthographicFront">
                <a:rot lat="600000" lon="300000" rev="0"/>
              </a:camera>
              <a:lightRig rig="threePt" dir="t"/>
            </a:scene3d>
          </a:bodyPr>
          <a:lstStyle/>
          <a:p>
            <a:r>
              <a:rPr lang="en-US" sz="16600" b="1" dirty="0">
                <a:effectLst>
                  <a:glow rad="139700">
                    <a:schemeClr val="bg1">
                      <a:alpha val="40000"/>
                    </a:schemeClr>
                  </a:glow>
                  <a:outerShdw blurRad="50800" dist="203200" dir="14400000" sy="30000" kx="-1800000" algn="bl" rotWithShape="0">
                    <a:prstClr val="black">
                      <a:alpha val="37000"/>
                    </a:prstClr>
                  </a:outerShdw>
                </a:effectLst>
                <a:latin typeface="Calibri" panose="020F0502020204030204" pitchFamily="34" charset="0"/>
                <a:cs typeface="Calibri" panose="020F0502020204030204" pitchFamily="34" charset="0"/>
              </a:rPr>
              <a:t>THANK </a:t>
            </a:r>
          </a:p>
          <a:p>
            <a:pPr algn="ctr"/>
            <a:r>
              <a:rPr lang="en-US" sz="16600" b="1" dirty="0">
                <a:effectLst>
                  <a:glow rad="139700">
                    <a:schemeClr val="bg1">
                      <a:alpha val="40000"/>
                    </a:schemeClr>
                  </a:glow>
                  <a:outerShdw blurRad="50800" dist="203200" dir="14400000" sy="30000" kx="-1800000" algn="bl" rotWithShape="0">
                    <a:prstClr val="black">
                      <a:alpha val="37000"/>
                    </a:prstClr>
                  </a:outerShdw>
                </a:effectLst>
                <a:latin typeface="Calibri" panose="020F0502020204030204" pitchFamily="34" charset="0"/>
                <a:cs typeface="Calibri" panose="020F0502020204030204" pitchFamily="34" charset="0"/>
              </a:rPr>
              <a:t>					YOU</a:t>
            </a:r>
          </a:p>
        </p:txBody>
      </p:sp>
    </p:spTree>
    <p:extLst>
      <p:ext uri="{BB962C8B-B14F-4D97-AF65-F5344CB8AC3E}">
        <p14:creationId xmlns:p14="http://schemas.microsoft.com/office/powerpoint/2010/main" val="424935862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60170" y="931267"/>
            <a:ext cx="6190092" cy="584775"/>
          </a:xfrm>
          <a:prstGeom prst="rect">
            <a:avLst/>
          </a:prstGeom>
          <a:noFill/>
        </p:spPr>
        <p:txBody>
          <a:bodyPr wrap="none">
            <a:spAutoFit/>
          </a:bodyPr>
          <a:lstStyle/>
          <a:p>
            <a:pPr>
              <a:defRPr sz="2400" b="1">
                <a:solidFill>
                  <a:srgbClr val="1F2937"/>
                </a:solidFill>
                <a:latin typeface="Aptos"/>
              </a:defRPr>
            </a:pPr>
            <a:r>
              <a:rPr sz="3200" b="1" dirty="0">
                <a:solidFill>
                  <a:schemeClr val="accent5">
                    <a:lumMod val="75000"/>
                  </a:schemeClr>
                </a:solidFill>
                <a:latin typeface="Calibri" panose="020F0502020204030204" pitchFamily="34" charset="0"/>
                <a:ea typeface="Arial Unicode MS" panose="020B0604020202020204" pitchFamily="34" charset="-128"/>
                <a:cs typeface="Calibri" panose="020F0502020204030204" pitchFamily="34" charset="0"/>
              </a:rPr>
              <a:t>SLFFA – Q2 2026 Industry Overview</a:t>
            </a:r>
          </a:p>
        </p:txBody>
      </p:sp>
      <p:sp>
        <p:nvSpPr>
          <p:cNvPr id="3" name="Rounded Rectangle 2"/>
          <p:cNvSpPr/>
          <p:nvPr/>
        </p:nvSpPr>
        <p:spPr>
          <a:xfrm>
            <a:off x="415825" y="1700708"/>
            <a:ext cx="9223772" cy="869454"/>
          </a:xfrm>
          <a:prstGeom prst="roundRect">
            <a:avLst/>
          </a:prstGeom>
          <a:solidFill>
            <a:srgbClr val="E8F0F8"/>
          </a:solidFill>
          <a:ln>
            <a:noFill/>
          </a:ln>
        </p:spPr>
        <p:style>
          <a:lnRef idx="1">
            <a:schemeClr val="accent1"/>
          </a:lnRef>
          <a:fillRef idx="3">
            <a:schemeClr val="accent1"/>
          </a:fillRef>
          <a:effectRef idx="2">
            <a:schemeClr val="accent1"/>
          </a:effectRef>
          <a:fontRef idx="minor">
            <a:schemeClr val="lt1"/>
          </a:fontRef>
        </p:style>
        <p:txBody>
          <a:bodyPr lIns="211693" rIns="211693" rtlCol="0" anchor="ctr"/>
          <a:lstStyle/>
          <a:p>
            <a:pPr algn="ctr">
              <a:spcAft>
                <a:spcPts val="413"/>
              </a:spcAft>
              <a:defRPr sz="1100" b="1">
                <a:solidFill>
                  <a:srgbClr val="2563EB"/>
                </a:solidFill>
                <a:latin typeface="Aptos"/>
              </a:defRPr>
            </a:pPr>
            <a:r>
              <a:rPr sz="1600" dirty="0"/>
              <a:t>KEY TAKEAWAY</a:t>
            </a:r>
          </a:p>
          <a:p>
            <a:pPr>
              <a:defRPr sz="1500">
                <a:solidFill>
                  <a:srgbClr val="1F2937"/>
                </a:solidFill>
                <a:latin typeface="Aptos"/>
              </a:defRPr>
            </a:pPr>
            <a:r>
              <a:rPr sz="1600" dirty="0"/>
              <a:t>Q2 2026 reflects continued recovery and growth across Sri Lanka’s logistics sector, with air imports, ocean imports and ocean transshipment showing particularly strong performance.</a:t>
            </a:r>
          </a:p>
        </p:txBody>
      </p:sp>
      <p:sp>
        <p:nvSpPr>
          <p:cNvPr id="4" name="TextBox 3"/>
          <p:cNvSpPr txBox="1"/>
          <p:nvPr/>
        </p:nvSpPr>
        <p:spPr>
          <a:xfrm>
            <a:off x="415825" y="2891422"/>
            <a:ext cx="2159245" cy="338554"/>
          </a:xfrm>
          <a:prstGeom prst="rect">
            <a:avLst/>
          </a:prstGeom>
          <a:noFill/>
        </p:spPr>
        <p:txBody>
          <a:bodyPr wrap="none">
            <a:spAutoFit/>
          </a:bodyPr>
          <a:lstStyle/>
          <a:p>
            <a:pPr>
              <a:defRPr sz="1300" b="1">
                <a:solidFill>
                  <a:srgbClr val="4B5563"/>
                </a:solidFill>
                <a:latin typeface="Aptos"/>
              </a:defRPr>
            </a:pPr>
            <a:r>
              <a:rPr sz="1600" dirty="0"/>
              <a:t>Q2 2026 HIGHLIGHTS</a:t>
            </a:r>
          </a:p>
        </p:txBody>
      </p:sp>
      <p:sp>
        <p:nvSpPr>
          <p:cNvPr id="5" name="Rounded Rectangle 4"/>
          <p:cNvSpPr/>
          <p:nvPr/>
        </p:nvSpPr>
        <p:spPr>
          <a:xfrm>
            <a:off x="415825" y="3551237"/>
            <a:ext cx="2812494" cy="1549895"/>
          </a:xfrm>
          <a:prstGeom prst="roundRect">
            <a:avLst/>
          </a:prstGeom>
          <a:solidFill>
            <a:srgbClr val="FFFFFF"/>
          </a:solidFill>
          <a:ln>
            <a:solidFill>
              <a:srgbClr val="DCE2EA"/>
            </a:solidFill>
          </a:ln>
        </p:spPr>
        <p:style>
          <a:lnRef idx="1">
            <a:schemeClr val="accent1"/>
          </a:lnRef>
          <a:fillRef idx="3">
            <a:schemeClr val="accent1"/>
          </a:fillRef>
          <a:effectRef idx="2">
            <a:schemeClr val="accent1"/>
          </a:effectRef>
          <a:fontRef idx="minor">
            <a:schemeClr val="lt1"/>
          </a:fontRef>
        </p:style>
        <p:txBody>
          <a:bodyPr lIns="166330" tIns="151209" rIns="166330" rtlCol="0" anchor="ctr"/>
          <a:lstStyle/>
          <a:p>
            <a:pPr algn="ctr">
              <a:spcAft>
                <a:spcPts val="992"/>
              </a:spcAft>
              <a:defRPr sz="1200" b="1">
                <a:solidFill>
                  <a:srgbClr val="2563EB"/>
                </a:solidFill>
                <a:latin typeface="Aptos"/>
              </a:defRPr>
            </a:pPr>
            <a:r>
              <a:rPr sz="1600" dirty="0"/>
              <a:t>AIR IMPORTS</a:t>
            </a:r>
          </a:p>
          <a:p>
            <a:pPr algn="ctr">
              <a:defRPr sz="1500">
                <a:solidFill>
                  <a:srgbClr val="1F2937"/>
                </a:solidFill>
                <a:latin typeface="Aptos"/>
              </a:defRPr>
            </a:pPr>
            <a:r>
              <a:rPr sz="1600" dirty="0"/>
              <a:t>Strong Q2 performance,</a:t>
            </a:r>
            <a:br>
              <a:rPr sz="1600" dirty="0"/>
            </a:br>
            <a:r>
              <a:rPr sz="1600" dirty="0"/>
              <a:t>reflecting continued recovery</a:t>
            </a:r>
          </a:p>
        </p:txBody>
      </p:sp>
      <p:sp>
        <p:nvSpPr>
          <p:cNvPr id="6" name="Rounded Rectangle 5"/>
          <p:cNvSpPr/>
          <p:nvPr/>
        </p:nvSpPr>
        <p:spPr>
          <a:xfrm>
            <a:off x="3528629" y="3551945"/>
            <a:ext cx="2812494" cy="1549895"/>
          </a:xfrm>
          <a:prstGeom prst="roundRect">
            <a:avLst/>
          </a:prstGeom>
          <a:solidFill>
            <a:srgbClr val="FFFFFF"/>
          </a:solidFill>
          <a:ln>
            <a:solidFill>
              <a:srgbClr val="DCE2EA"/>
            </a:solidFill>
          </a:ln>
        </p:spPr>
        <p:style>
          <a:lnRef idx="1">
            <a:schemeClr val="accent1"/>
          </a:lnRef>
          <a:fillRef idx="3">
            <a:schemeClr val="accent1"/>
          </a:fillRef>
          <a:effectRef idx="2">
            <a:schemeClr val="accent1"/>
          </a:effectRef>
          <a:fontRef idx="minor">
            <a:schemeClr val="lt1"/>
          </a:fontRef>
        </p:style>
        <p:txBody>
          <a:bodyPr lIns="166330" tIns="151209" rIns="166330" rtlCol="0" anchor="ctr"/>
          <a:lstStyle/>
          <a:p>
            <a:pPr algn="ctr">
              <a:spcAft>
                <a:spcPts val="992"/>
              </a:spcAft>
              <a:defRPr sz="1200" b="1">
                <a:solidFill>
                  <a:srgbClr val="2563EB"/>
                </a:solidFill>
                <a:latin typeface="Aptos"/>
              </a:defRPr>
            </a:pPr>
            <a:r>
              <a:rPr sz="1600" dirty="0"/>
              <a:t>OCEAN IMPORTS</a:t>
            </a:r>
          </a:p>
          <a:p>
            <a:pPr algn="ctr">
              <a:defRPr sz="1500">
                <a:solidFill>
                  <a:srgbClr val="1F2937"/>
                </a:solidFill>
                <a:latin typeface="Aptos"/>
              </a:defRPr>
            </a:pPr>
            <a:r>
              <a:rPr sz="1600" dirty="0"/>
              <a:t>Highest Q1 &amp; Q2 laden volumes</a:t>
            </a:r>
            <a:br>
              <a:rPr sz="1600" dirty="0"/>
            </a:br>
            <a:r>
              <a:rPr sz="1600" dirty="0"/>
              <a:t>in the period reviewed</a:t>
            </a:r>
          </a:p>
        </p:txBody>
      </p:sp>
      <p:sp>
        <p:nvSpPr>
          <p:cNvPr id="7" name="Rounded Rectangle 6"/>
          <p:cNvSpPr/>
          <p:nvPr/>
        </p:nvSpPr>
        <p:spPr>
          <a:xfrm>
            <a:off x="6635339" y="3551237"/>
            <a:ext cx="2812494" cy="1549895"/>
          </a:xfrm>
          <a:prstGeom prst="roundRect">
            <a:avLst/>
          </a:prstGeom>
          <a:solidFill>
            <a:srgbClr val="FFFFFF"/>
          </a:solidFill>
          <a:ln>
            <a:solidFill>
              <a:srgbClr val="DCE2EA"/>
            </a:solidFill>
          </a:ln>
        </p:spPr>
        <p:style>
          <a:lnRef idx="1">
            <a:schemeClr val="accent1"/>
          </a:lnRef>
          <a:fillRef idx="3">
            <a:schemeClr val="accent1"/>
          </a:fillRef>
          <a:effectRef idx="2">
            <a:schemeClr val="accent1"/>
          </a:effectRef>
          <a:fontRef idx="minor">
            <a:schemeClr val="lt1"/>
          </a:fontRef>
        </p:style>
        <p:txBody>
          <a:bodyPr lIns="166330" tIns="151209" rIns="166330" rtlCol="0" anchor="ctr"/>
          <a:lstStyle/>
          <a:p>
            <a:pPr algn="ctr">
              <a:spcAft>
                <a:spcPts val="992"/>
              </a:spcAft>
              <a:defRPr sz="1200" b="1">
                <a:solidFill>
                  <a:srgbClr val="2563EB"/>
                </a:solidFill>
                <a:latin typeface="Aptos"/>
              </a:defRPr>
            </a:pPr>
            <a:r>
              <a:rPr sz="1600" dirty="0"/>
              <a:t>OCEAN TRANSSHIPMENT</a:t>
            </a:r>
            <a:r>
              <a:rPr lang="en-US" sz="1600" dirty="0"/>
              <a:t>S</a:t>
            </a:r>
            <a:endParaRPr sz="1600" dirty="0"/>
          </a:p>
          <a:p>
            <a:pPr algn="ctr">
              <a:defRPr sz="1500">
                <a:solidFill>
                  <a:srgbClr val="1F2937"/>
                </a:solidFill>
                <a:latin typeface="Aptos"/>
              </a:defRPr>
            </a:pPr>
            <a:r>
              <a:rPr sz="1600" dirty="0"/>
              <a:t>Highest Q2 volume</a:t>
            </a:r>
            <a:br>
              <a:rPr sz="1600" dirty="0"/>
            </a:br>
            <a:r>
              <a:rPr sz="1600" dirty="0"/>
              <a:t>in the period reviewed</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64A66736-2B9E-DBBF-23DC-43832C4F340C}"/>
              </a:ext>
            </a:extLst>
          </p:cNvPr>
          <p:cNvSpPr txBox="1">
            <a:spLocks noGrp="1" noChangeArrowheads="1"/>
          </p:cNvSpPr>
          <p:nvPr>
            <p:ph type="title"/>
          </p:nvPr>
        </p:nvSpPr>
        <p:spPr bwMode="auto">
          <a:xfrm>
            <a:off x="1427162" y="0"/>
            <a:ext cx="72263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nchor="ctr">
            <a:norm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buClrTx/>
              <a:buFontTx/>
              <a:buNone/>
            </a:pPr>
            <a:r>
              <a:rPr lang="en-US" altLang="en-US" sz="2300" b="1" dirty="0">
                <a:solidFill>
                  <a:srgbClr val="000000"/>
                </a:solidFill>
              </a:rPr>
              <a:t>Total Air Exports (In Tons) Month on Month</a:t>
            </a:r>
          </a:p>
        </p:txBody>
      </p:sp>
      <p:sp>
        <p:nvSpPr>
          <p:cNvPr id="10" name="Rectangle 9">
            <a:extLst>
              <a:ext uri="{FF2B5EF4-FFF2-40B4-BE49-F238E27FC236}">
                <a16:creationId xmlns:a16="http://schemas.microsoft.com/office/drawing/2014/main" id="{41D8ABED-D559-AC55-CDE2-580E4668A37F}"/>
              </a:ext>
            </a:extLst>
          </p:cNvPr>
          <p:cNvSpPr>
            <a:spLocks noChangeArrowheads="1"/>
          </p:cNvSpPr>
          <p:nvPr/>
        </p:nvSpPr>
        <p:spPr bwMode="auto">
          <a:xfrm>
            <a:off x="0" y="6233732"/>
            <a:ext cx="10080625" cy="1080280"/>
          </a:xfrm>
          <a:prstGeom prst="rect">
            <a:avLst/>
          </a:prstGeom>
          <a:noFill/>
          <a:ln w="9525" algn="ctr">
            <a:noFill/>
            <a:round/>
            <a:headEnd/>
            <a:tailEnd/>
          </a:ln>
        </p:spPr>
        <p:txBody>
          <a:bodyPr/>
          <a:lstStyle/>
          <a:p>
            <a:pPr marL="285750" indent="-285750" algn="just">
              <a:buFont typeface="Arial" panose="020B0604020202020204" pitchFamily="34" charset="0"/>
              <a:buChar char="•"/>
            </a:pPr>
            <a:r>
              <a:rPr lang="en-US" altLang="en-US" sz="1400" dirty="0"/>
              <a:t>During the 1st Quarter of 2026, air export performance remained stable and improved compared to most previous years. March 2026 recorded the highest monthly volume in Q1 at 10,736.25 tons, second only to March 2022 among the corresponding months shown.</a:t>
            </a:r>
          </a:p>
          <a:p>
            <a:pPr marL="285750" indent="-285750" algn="just">
              <a:buFont typeface="Arial" panose="020B0604020202020204" pitchFamily="34" charset="0"/>
              <a:buChar char="•"/>
            </a:pPr>
            <a:r>
              <a:rPr lang="en-US" sz="1400" dirty="0"/>
              <a:t>During the 2nd Quarter of 2026, air export volumes remained stable and improved over the same period in 2025. Q2 2026 recorded a total of 28,046.38 tons, up 6.1% year-on-year, with all three months outperforming their 2025 levels.</a:t>
            </a:r>
            <a:endParaRPr lang="en-US" altLang="en-US" sz="1400" dirty="0"/>
          </a:p>
        </p:txBody>
      </p:sp>
      <p:graphicFrame>
        <p:nvGraphicFramePr>
          <p:cNvPr id="2" name="Table 1">
            <a:extLst>
              <a:ext uri="{FF2B5EF4-FFF2-40B4-BE49-F238E27FC236}">
                <a16:creationId xmlns:a16="http://schemas.microsoft.com/office/drawing/2014/main" id="{0EFDFA3C-F632-1D1F-D4B4-8405B9A938A2}"/>
              </a:ext>
            </a:extLst>
          </p:cNvPr>
          <p:cNvGraphicFramePr>
            <a:graphicFrameLocks noGrp="1"/>
          </p:cNvGraphicFramePr>
          <p:nvPr>
            <p:extLst>
              <p:ext uri="{D42A27DB-BD31-4B8C-83A1-F6EECF244321}">
                <p14:modId xmlns:p14="http://schemas.microsoft.com/office/powerpoint/2010/main" val="330558969"/>
              </p:ext>
            </p:extLst>
          </p:nvPr>
        </p:nvGraphicFramePr>
        <p:xfrm>
          <a:off x="468308" y="3322636"/>
          <a:ext cx="9144000" cy="2897014"/>
        </p:xfrm>
        <a:graphic>
          <a:graphicData uri="http://schemas.openxmlformats.org/drawingml/2006/table">
            <a:tbl>
              <a:tblPr/>
              <a:tblGrid>
                <a:gridCol w="1164270">
                  <a:extLst>
                    <a:ext uri="{9D8B030D-6E8A-4147-A177-3AD203B41FA5}">
                      <a16:colId xmlns:a16="http://schemas.microsoft.com/office/drawing/2014/main" val="3513847630"/>
                    </a:ext>
                  </a:extLst>
                </a:gridCol>
                <a:gridCol w="1379213">
                  <a:extLst>
                    <a:ext uri="{9D8B030D-6E8A-4147-A177-3AD203B41FA5}">
                      <a16:colId xmlns:a16="http://schemas.microsoft.com/office/drawing/2014/main" val="827994289"/>
                    </a:ext>
                  </a:extLst>
                </a:gridCol>
                <a:gridCol w="1222484">
                  <a:extLst>
                    <a:ext uri="{9D8B030D-6E8A-4147-A177-3AD203B41FA5}">
                      <a16:colId xmlns:a16="http://schemas.microsoft.com/office/drawing/2014/main" val="1594526508"/>
                    </a:ext>
                  </a:extLst>
                </a:gridCol>
                <a:gridCol w="1383691">
                  <a:extLst>
                    <a:ext uri="{9D8B030D-6E8A-4147-A177-3AD203B41FA5}">
                      <a16:colId xmlns:a16="http://schemas.microsoft.com/office/drawing/2014/main" val="3243810699"/>
                    </a:ext>
                  </a:extLst>
                </a:gridCol>
                <a:gridCol w="1289653">
                  <a:extLst>
                    <a:ext uri="{9D8B030D-6E8A-4147-A177-3AD203B41FA5}">
                      <a16:colId xmlns:a16="http://schemas.microsoft.com/office/drawing/2014/main" val="1326072786"/>
                    </a:ext>
                  </a:extLst>
                </a:gridCol>
                <a:gridCol w="1289653">
                  <a:extLst>
                    <a:ext uri="{9D8B030D-6E8A-4147-A177-3AD203B41FA5}">
                      <a16:colId xmlns:a16="http://schemas.microsoft.com/office/drawing/2014/main" val="3260568792"/>
                    </a:ext>
                  </a:extLst>
                </a:gridCol>
                <a:gridCol w="1415036">
                  <a:extLst>
                    <a:ext uri="{9D8B030D-6E8A-4147-A177-3AD203B41FA5}">
                      <a16:colId xmlns:a16="http://schemas.microsoft.com/office/drawing/2014/main" val="397719523"/>
                    </a:ext>
                  </a:extLst>
                </a:gridCol>
              </a:tblGrid>
              <a:tr h="282431">
                <a:tc>
                  <a:txBody>
                    <a:bodyPr/>
                    <a:lstStyle/>
                    <a:p>
                      <a:pPr algn="ctr" fontAlgn="b">
                        <a:buNone/>
                      </a:pPr>
                      <a:r>
                        <a:rPr lang="en-US" sz="1800" b="0" i="0" u="none" strike="noStrike" dirty="0">
                          <a:solidFill>
                            <a:srgbClr val="000000"/>
                          </a:solidFill>
                          <a:effectLst/>
                          <a:latin typeface="Arial" panose="020B0604020202020204" pitchFamily="34" charset="0"/>
                        </a:rPr>
                        <a:t>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ctr" rtl="0" fontAlgn="ctr">
                        <a:buNone/>
                      </a:pPr>
                      <a:r>
                        <a:rPr lang="en-US" sz="1000" b="1" i="0" u="none" strike="noStrike" dirty="0">
                          <a:solidFill>
                            <a:srgbClr val="000000"/>
                          </a:solidFill>
                          <a:effectLst/>
                          <a:latin typeface="Century Gothic" panose="020B0502020202020204" pitchFamily="34" charset="0"/>
                        </a:rPr>
                        <a:t>2021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000" b="1" i="0" u="none" strike="noStrike">
                          <a:solidFill>
                            <a:srgbClr val="000000"/>
                          </a:solidFill>
                          <a:effectLst/>
                          <a:latin typeface="Century Gothic" panose="020B0502020202020204" pitchFamily="34" charset="0"/>
                        </a:rPr>
                        <a:t>2022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000" b="1" i="0" u="none" strike="noStrike">
                          <a:solidFill>
                            <a:srgbClr val="000000"/>
                          </a:solidFill>
                          <a:effectLst/>
                          <a:latin typeface="Century Gothic" panose="020B0502020202020204" pitchFamily="34" charset="0"/>
                        </a:rPr>
                        <a:t>2023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000" b="1" i="0" u="none" strike="noStrike">
                          <a:solidFill>
                            <a:srgbClr val="000000"/>
                          </a:solidFill>
                          <a:effectLst/>
                          <a:latin typeface="Century Gothic" panose="020B0502020202020204" pitchFamily="34" charset="0"/>
                        </a:rPr>
                        <a:t>2024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000" b="1" i="0" u="none" strike="noStrike">
                          <a:solidFill>
                            <a:srgbClr val="000000"/>
                          </a:solidFill>
                          <a:effectLst/>
                          <a:latin typeface="Century Gothic" panose="020B0502020202020204" pitchFamily="34" charset="0"/>
                        </a:rPr>
                        <a:t>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000" b="1" i="0" u="none" strike="noStrike">
                          <a:solidFill>
                            <a:srgbClr val="000000"/>
                          </a:solidFill>
                          <a:effectLst/>
                          <a:latin typeface="Century Gothic" panose="020B0502020202020204" pitchFamily="34" charset="0"/>
                        </a:rPr>
                        <a:t>2026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extLst>
                  <a:ext uri="{0D108BD9-81ED-4DB2-BD59-A6C34878D82A}">
                    <a16:rowId xmlns:a16="http://schemas.microsoft.com/office/drawing/2014/main" val="913857335"/>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Jan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8,286.47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10,207.39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7,143.05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9,960.17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9,175.35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9,543.56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2629456678"/>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Feb</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8,925.35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9,634.57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7,444.76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10,867.41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8,600.88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9,347.18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1460922838"/>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Mar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10,010.79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11,235.13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8,617.84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10,676.32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10,060.54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10,736.25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3131313544"/>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Apr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9,101.77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10,285.85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8,277.48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8,786.09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8,795.73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9,259.71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451478672"/>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May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8,820.02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9,851.76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7,526.58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9,539.18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9,135.51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9,543.20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4012936475"/>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Jun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8,929.19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9,576.66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7,552.83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10,049.00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8,529.10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9,243.47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1396572863"/>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Jul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10,624.76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7,945.45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           8,301.19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       10,794.64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       10,898.25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1692483456"/>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Aug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11,272.76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8,390.29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9,717.79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10,719.36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11,194.26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2273422902"/>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Sep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12,028.00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8,075.45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8,906.63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10,685.98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dirty="0">
                          <a:solidFill>
                            <a:srgbClr val="000000"/>
                          </a:solidFill>
                          <a:effectLst/>
                          <a:latin typeface="Century Gothic" panose="020B0502020202020204" pitchFamily="34" charset="0"/>
                        </a:rPr>
                        <a:t>10,060.30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1895112752"/>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Oct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13,388.62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7,980.28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fontAlgn="b">
                        <a:buNone/>
                      </a:pPr>
                      <a:r>
                        <a:rPr lang="en-US" sz="1100" b="0" i="0" u="none" strike="noStrike">
                          <a:solidFill>
                            <a:srgbClr val="000000"/>
                          </a:solidFill>
                          <a:effectLst/>
                          <a:latin typeface="Calibri" panose="020F0502020204030204" pitchFamily="34" charset="0"/>
                        </a:rPr>
                        <a:t>8,703.21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tc>
                  <a:txBody>
                    <a:bodyPr/>
                    <a:lstStyle/>
                    <a:p>
                      <a:pPr algn="r" fontAlgn="b">
                        <a:buNone/>
                      </a:pPr>
                      <a:r>
                        <a:rPr lang="en-US" sz="1100" b="0" i="0" u="none" strike="noStrike" dirty="0">
                          <a:solidFill>
                            <a:srgbClr val="000000"/>
                          </a:solidFill>
                          <a:effectLst/>
                          <a:latin typeface="Calibri" panose="020F0502020204030204" pitchFamily="34" charset="0"/>
                        </a:rPr>
                        <a:t>10,395.86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tc>
                  <a:txBody>
                    <a:bodyPr/>
                    <a:lstStyle/>
                    <a:p>
                      <a:pPr algn="r" fontAlgn="b">
                        <a:buNone/>
                      </a:pPr>
                      <a:r>
                        <a:rPr lang="en-US" sz="1100" b="0" i="0" u="none" strike="noStrike" dirty="0">
                          <a:solidFill>
                            <a:srgbClr val="000000"/>
                          </a:solidFill>
                          <a:effectLst/>
                          <a:latin typeface="Calibri" panose="020F0502020204030204" pitchFamily="34" charset="0"/>
                        </a:rPr>
                        <a:t>10,601.81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tc>
                  <a:txBody>
                    <a:bodyPr/>
                    <a:lstStyle/>
                    <a:p>
                      <a:pPr algn="l" fontAlgn="b">
                        <a:buNone/>
                      </a:pPr>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extLst>
                  <a:ext uri="{0D108BD9-81ED-4DB2-BD59-A6C34878D82A}">
                    <a16:rowId xmlns:a16="http://schemas.microsoft.com/office/drawing/2014/main" val="1252100403"/>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Nov</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11,925.73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7,593.82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fontAlgn="b">
                        <a:buNone/>
                      </a:pPr>
                      <a:r>
                        <a:rPr lang="en-US" sz="1100" b="0" i="0" u="none" strike="noStrike">
                          <a:solidFill>
                            <a:srgbClr val="000000"/>
                          </a:solidFill>
                          <a:effectLst/>
                          <a:latin typeface="Calibri" panose="020F0502020204030204" pitchFamily="34" charset="0"/>
                        </a:rPr>
                        <a:t>8,066.42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tc>
                  <a:txBody>
                    <a:bodyPr/>
                    <a:lstStyle/>
                    <a:p>
                      <a:pPr algn="r" fontAlgn="b">
                        <a:buNone/>
                      </a:pPr>
                      <a:r>
                        <a:rPr lang="en-US" sz="1100" b="0" i="0" u="none" strike="noStrike">
                          <a:solidFill>
                            <a:srgbClr val="000000"/>
                          </a:solidFill>
                          <a:effectLst/>
                          <a:latin typeface="Calibri" panose="020F0502020204030204" pitchFamily="34" charset="0"/>
                        </a:rPr>
                        <a:t>8,314.21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tc>
                  <a:txBody>
                    <a:bodyPr/>
                    <a:lstStyle/>
                    <a:p>
                      <a:pPr algn="r" fontAlgn="b">
                        <a:buNone/>
                      </a:pPr>
                      <a:r>
                        <a:rPr lang="en-US" sz="1100" b="0" i="0" u="none" strike="noStrike" dirty="0">
                          <a:solidFill>
                            <a:srgbClr val="000000"/>
                          </a:solidFill>
                          <a:effectLst/>
                          <a:latin typeface="Calibri" panose="020F0502020204030204" pitchFamily="34" charset="0"/>
                        </a:rPr>
                        <a:t>9,318.72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tc>
                  <a:txBody>
                    <a:bodyPr/>
                    <a:lstStyle/>
                    <a:p>
                      <a:pPr algn="l" fontAlgn="b">
                        <a:buNone/>
                      </a:pPr>
                      <a:r>
                        <a:rPr lang="en-US"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6E6"/>
                    </a:solidFill>
                  </a:tcPr>
                </a:tc>
                <a:extLst>
                  <a:ext uri="{0D108BD9-81ED-4DB2-BD59-A6C34878D82A}">
                    <a16:rowId xmlns:a16="http://schemas.microsoft.com/office/drawing/2014/main" val="3881789908"/>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Dec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10,795.49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0" i="0" u="none" strike="noStrike">
                          <a:solidFill>
                            <a:srgbClr val="000000"/>
                          </a:solidFill>
                          <a:effectLst/>
                          <a:latin typeface="Century Gothic" panose="020B0502020202020204" pitchFamily="34" charset="0"/>
                        </a:rPr>
                        <a:t>7,291.88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fontAlgn="b">
                        <a:buNone/>
                      </a:pPr>
                      <a:r>
                        <a:rPr lang="en-US" sz="1100" b="0" i="0" u="none" strike="noStrike">
                          <a:solidFill>
                            <a:srgbClr val="000000"/>
                          </a:solidFill>
                          <a:effectLst/>
                          <a:latin typeface="Calibri" panose="020F0502020204030204" pitchFamily="34" charset="0"/>
                        </a:rPr>
                        <a:t>8,528.15</a:t>
                      </a:r>
                    </a:p>
                  </a:txBody>
                  <a:tcPr marL="9525" marR="9525" marT="9525" marB="0" anchor="b">
                    <a:lnL w="1270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tc>
                  <a:txBody>
                    <a:bodyPr/>
                    <a:lstStyle/>
                    <a:p>
                      <a:pPr algn="r" fontAlgn="b">
                        <a:buNone/>
                      </a:pPr>
                      <a:r>
                        <a:rPr lang="en-US" sz="1100" b="0" i="0" u="none" strike="noStrike">
                          <a:solidFill>
                            <a:srgbClr val="000000"/>
                          </a:solidFill>
                          <a:effectLst/>
                          <a:latin typeface="Calibri" panose="020F0502020204030204" pitchFamily="34" charset="0"/>
                        </a:rPr>
                        <a:t>9,065.00</a:t>
                      </a:r>
                    </a:p>
                  </a:txBody>
                  <a:tcPr marL="9525" marR="9525" marT="9525" marB="0" anchor="b">
                    <a:lnL>
                      <a:noFill/>
                    </a:lnL>
                    <a:lnR>
                      <a:noFill/>
                    </a:lnR>
                    <a:lnT w="63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tc>
                  <a:txBody>
                    <a:bodyPr/>
                    <a:lstStyle/>
                    <a:p>
                      <a:pPr algn="r" fontAlgn="b">
                        <a:buNone/>
                      </a:pPr>
                      <a:r>
                        <a:rPr lang="en-US" sz="1100" b="0" i="0" u="none" strike="noStrike" dirty="0">
                          <a:solidFill>
                            <a:srgbClr val="000000"/>
                          </a:solidFill>
                          <a:effectLst/>
                          <a:latin typeface="Calibri" panose="020F0502020204030204" pitchFamily="34" charset="0"/>
                        </a:rPr>
                        <a:t>9,492.32</a:t>
                      </a:r>
                    </a:p>
                  </a:txBody>
                  <a:tcPr marL="9525" marR="9525" marT="9525" marB="0" anchor="b">
                    <a:lnL>
                      <a:noFill/>
                    </a:lnL>
                    <a:lnR>
                      <a:noFill/>
                    </a:lnR>
                    <a:lnT w="63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tc>
                  <a:txBody>
                    <a:bodyPr/>
                    <a:lstStyle/>
                    <a:p>
                      <a:pPr algn="l" fontAlgn="b">
                        <a:buNone/>
                      </a:pPr>
                      <a:r>
                        <a:rPr lang="en-US"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extLst>
                  <a:ext uri="{0D108BD9-81ED-4DB2-BD59-A6C34878D82A}">
                    <a16:rowId xmlns:a16="http://schemas.microsoft.com/office/drawing/2014/main" val="3285365480"/>
                  </a:ext>
                </a:extLst>
              </a:tr>
              <a:tr h="201013">
                <a:tc>
                  <a:txBody>
                    <a:bodyPr/>
                    <a:lstStyle/>
                    <a:p>
                      <a:pPr algn="ctr" rtl="0" fontAlgn="ctr">
                        <a:buNone/>
                      </a:pPr>
                      <a:r>
                        <a:rPr lang="en-US" sz="1000" b="1" i="0" u="none" strike="noStrike">
                          <a:solidFill>
                            <a:srgbClr val="000000"/>
                          </a:solidFill>
                          <a:effectLst/>
                          <a:latin typeface="Century Gothic" panose="020B0502020202020204" pitchFamily="34" charset="0"/>
                        </a:rPr>
                        <a:t>TOTAL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000" b="1" i="0" u="none" strike="noStrike">
                          <a:solidFill>
                            <a:srgbClr val="000000"/>
                          </a:solidFill>
                          <a:effectLst/>
                          <a:latin typeface="Century Gothic" panose="020B0502020202020204" pitchFamily="34" charset="0"/>
                        </a:rPr>
                        <a:t>124,108.95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1" i="0" u="none" strike="noStrike">
                          <a:solidFill>
                            <a:srgbClr val="000000"/>
                          </a:solidFill>
                          <a:effectLst/>
                          <a:latin typeface="Century Gothic" panose="020B0502020202020204" pitchFamily="34" charset="0"/>
                        </a:rPr>
                        <a:t>108,068.53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1" i="0" u="none" strike="noStrike">
                          <a:solidFill>
                            <a:srgbClr val="000000"/>
                          </a:solidFill>
                          <a:effectLst/>
                          <a:latin typeface="Century Gothic" panose="020B0502020202020204" pitchFamily="34" charset="0"/>
                        </a:rPr>
                        <a:t>98,785.92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1" i="0" u="none" strike="noStrike">
                          <a:solidFill>
                            <a:srgbClr val="000000"/>
                          </a:solidFill>
                          <a:effectLst/>
                          <a:latin typeface="Century Gothic" panose="020B0502020202020204" pitchFamily="34" charset="0"/>
                        </a:rPr>
                        <a:t>119,853.22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1" i="0" u="none" strike="noStrike">
                          <a:solidFill>
                            <a:srgbClr val="000000"/>
                          </a:solidFill>
                          <a:effectLst/>
                          <a:latin typeface="Century Gothic" panose="020B0502020202020204" pitchFamily="34" charset="0"/>
                        </a:rPr>
                        <a:t>115,862.77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000" b="1" i="0" u="none" strike="noStrike" dirty="0">
                          <a:solidFill>
                            <a:srgbClr val="000000"/>
                          </a:solidFill>
                          <a:effectLst/>
                          <a:latin typeface="Century Gothic" panose="020B0502020202020204" pitchFamily="34" charset="0"/>
                        </a:rPr>
                        <a:t>57,673.37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2206319771"/>
                  </a:ext>
                </a:extLst>
              </a:tr>
            </a:tbl>
          </a:graphicData>
        </a:graphic>
      </p:graphicFrame>
      <p:graphicFrame>
        <p:nvGraphicFramePr>
          <p:cNvPr id="6" name="Chart 5">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3544037434"/>
              </p:ext>
            </p:extLst>
          </p:nvPr>
        </p:nvGraphicFramePr>
        <p:xfrm>
          <a:off x="468308" y="427038"/>
          <a:ext cx="9144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784629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96FD8492-1D32-0E08-C9AF-D78E0F5E88E1}"/>
              </a:ext>
            </a:extLst>
          </p:cNvPr>
          <p:cNvSpPr txBox="1">
            <a:spLocks noChangeArrowheads="1"/>
          </p:cNvSpPr>
          <p:nvPr/>
        </p:nvSpPr>
        <p:spPr bwMode="auto">
          <a:xfrm>
            <a:off x="2515788" y="0"/>
            <a:ext cx="5049045" cy="538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buClrTx/>
              <a:buFontTx/>
              <a:buNone/>
            </a:pPr>
            <a:r>
              <a:rPr lang="en-US" altLang="en-US" sz="2300" b="1" dirty="0">
                <a:solidFill>
                  <a:srgbClr val="000000"/>
                </a:solidFill>
              </a:rPr>
              <a:t>Total Air Exports (In Tons) Quarterly</a:t>
            </a:r>
          </a:p>
        </p:txBody>
      </p:sp>
      <p:sp>
        <p:nvSpPr>
          <p:cNvPr id="7" name="Rectangle 4">
            <a:extLst>
              <a:ext uri="{FF2B5EF4-FFF2-40B4-BE49-F238E27FC236}">
                <a16:creationId xmlns:a16="http://schemas.microsoft.com/office/drawing/2014/main" id="{8A96F7CF-78EA-DEB2-0BB9-9D9B4FA415BE}"/>
              </a:ext>
            </a:extLst>
          </p:cNvPr>
          <p:cNvSpPr>
            <a:spLocks noChangeArrowheads="1"/>
          </p:cNvSpPr>
          <p:nvPr/>
        </p:nvSpPr>
        <p:spPr bwMode="auto">
          <a:xfrm>
            <a:off x="-1" y="6446837"/>
            <a:ext cx="10080625" cy="1112837"/>
          </a:xfrm>
          <a:prstGeom prst="rect">
            <a:avLst/>
          </a:prstGeom>
          <a:noFill/>
          <a:ln w="9525" algn="ctr">
            <a:noFill/>
            <a:round/>
            <a:headEnd/>
            <a:tailEnd/>
          </a:ln>
        </p:spPr>
        <p:txBody>
          <a:bodyPr/>
          <a:lstStyle/>
          <a:p>
            <a:pPr marL="285750" indent="-285750" algn="just">
              <a:buFont typeface="Arial" panose="020B0604020202020204" pitchFamily="34" charset="0"/>
              <a:buChar char="•"/>
            </a:pPr>
            <a:r>
              <a:rPr lang="en-US" sz="1600" dirty="0"/>
              <a:t>Q1 2026 air exports reached 29,626.99 tons, showing improvement compared to Q1 2025 and remaining close to the strong Q1 2022 and Q1 2024 performances.</a:t>
            </a:r>
            <a:r>
              <a:rPr lang="en-US" sz="1600" b="1" dirty="0"/>
              <a:t> </a:t>
            </a:r>
          </a:p>
          <a:p>
            <a:pPr marL="285750" indent="-285750" algn="just">
              <a:buFont typeface="Arial" panose="020B0604020202020204" pitchFamily="34" charset="0"/>
              <a:buChar char="•"/>
            </a:pPr>
            <a:r>
              <a:rPr lang="en-US" sz="1600" dirty="0"/>
              <a:t>Q2 2026 air exports reached 28,046.38 tons, showing improvement compared to Q2 2025 and remaining close to the strong Q2 2024 performance.</a:t>
            </a:r>
          </a:p>
        </p:txBody>
      </p:sp>
      <p:graphicFrame>
        <p:nvGraphicFramePr>
          <p:cNvPr id="2" name="Chart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388249230"/>
              </p:ext>
            </p:extLst>
          </p:nvPr>
        </p:nvGraphicFramePr>
        <p:xfrm>
          <a:off x="468310" y="567111"/>
          <a:ext cx="9144000" cy="35937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a:extLst>
              <a:ext uri="{FF2B5EF4-FFF2-40B4-BE49-F238E27FC236}">
                <a16:creationId xmlns:a16="http://schemas.microsoft.com/office/drawing/2014/main" id="{07A4486B-99BE-2323-231E-6DBDC4611E10}"/>
              </a:ext>
            </a:extLst>
          </p:cNvPr>
          <p:cNvGraphicFramePr>
            <a:graphicFrameLocks noGrp="1"/>
          </p:cNvGraphicFramePr>
          <p:nvPr>
            <p:extLst>
              <p:ext uri="{D42A27DB-BD31-4B8C-83A1-F6EECF244321}">
                <p14:modId xmlns:p14="http://schemas.microsoft.com/office/powerpoint/2010/main" val="1083243966"/>
              </p:ext>
            </p:extLst>
          </p:nvPr>
        </p:nvGraphicFramePr>
        <p:xfrm>
          <a:off x="468310" y="4313237"/>
          <a:ext cx="9144000" cy="2059305"/>
        </p:xfrm>
        <a:graphic>
          <a:graphicData uri="http://schemas.openxmlformats.org/drawingml/2006/table">
            <a:tbl>
              <a:tblPr/>
              <a:tblGrid>
                <a:gridCol w="1164270">
                  <a:extLst>
                    <a:ext uri="{9D8B030D-6E8A-4147-A177-3AD203B41FA5}">
                      <a16:colId xmlns:a16="http://schemas.microsoft.com/office/drawing/2014/main" val="3427469657"/>
                    </a:ext>
                  </a:extLst>
                </a:gridCol>
                <a:gridCol w="1379213">
                  <a:extLst>
                    <a:ext uri="{9D8B030D-6E8A-4147-A177-3AD203B41FA5}">
                      <a16:colId xmlns:a16="http://schemas.microsoft.com/office/drawing/2014/main" val="571752836"/>
                    </a:ext>
                  </a:extLst>
                </a:gridCol>
                <a:gridCol w="1222484">
                  <a:extLst>
                    <a:ext uri="{9D8B030D-6E8A-4147-A177-3AD203B41FA5}">
                      <a16:colId xmlns:a16="http://schemas.microsoft.com/office/drawing/2014/main" val="2474111929"/>
                    </a:ext>
                  </a:extLst>
                </a:gridCol>
                <a:gridCol w="1383691">
                  <a:extLst>
                    <a:ext uri="{9D8B030D-6E8A-4147-A177-3AD203B41FA5}">
                      <a16:colId xmlns:a16="http://schemas.microsoft.com/office/drawing/2014/main" val="1293129122"/>
                    </a:ext>
                  </a:extLst>
                </a:gridCol>
                <a:gridCol w="1289653">
                  <a:extLst>
                    <a:ext uri="{9D8B030D-6E8A-4147-A177-3AD203B41FA5}">
                      <a16:colId xmlns:a16="http://schemas.microsoft.com/office/drawing/2014/main" val="620498531"/>
                    </a:ext>
                  </a:extLst>
                </a:gridCol>
                <a:gridCol w="1289653">
                  <a:extLst>
                    <a:ext uri="{9D8B030D-6E8A-4147-A177-3AD203B41FA5}">
                      <a16:colId xmlns:a16="http://schemas.microsoft.com/office/drawing/2014/main" val="55944006"/>
                    </a:ext>
                  </a:extLst>
                </a:gridCol>
                <a:gridCol w="1415036">
                  <a:extLst>
                    <a:ext uri="{9D8B030D-6E8A-4147-A177-3AD203B41FA5}">
                      <a16:colId xmlns:a16="http://schemas.microsoft.com/office/drawing/2014/main" val="2971166650"/>
                    </a:ext>
                  </a:extLst>
                </a:gridCol>
              </a:tblGrid>
              <a:tr h="342900">
                <a:tc>
                  <a:txBody>
                    <a:bodyPr/>
                    <a:lstStyle/>
                    <a:p>
                      <a:pPr algn="l" rtl="0" fontAlgn="ctr">
                        <a:buNone/>
                      </a:pPr>
                      <a:r>
                        <a:rPr lang="en-US" sz="1100" b="1" i="0" u="none" strike="noStrike" dirty="0">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buNone/>
                      </a:pPr>
                      <a:r>
                        <a:rPr lang="en-US" sz="1100" b="1" i="0" u="none" strike="noStrike" dirty="0">
                          <a:solidFill>
                            <a:srgbClr val="000000"/>
                          </a:solidFill>
                          <a:effectLst/>
                          <a:latin typeface="Century Gothic" panose="020B0502020202020204" pitchFamily="34" charset="0"/>
                        </a:rPr>
                        <a:t>2021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880234206"/>
                  </a:ext>
                </a:extLst>
              </a:tr>
              <a:tr h="342900">
                <a:tc>
                  <a:txBody>
                    <a:bodyPr/>
                    <a:lstStyle/>
                    <a:p>
                      <a:pPr algn="ctr" rtl="0" fontAlgn="ctr">
                        <a:buNone/>
                      </a:pPr>
                      <a:r>
                        <a:rPr lang="en-US" sz="1100" b="1" i="0" u="none" strike="noStrike">
                          <a:solidFill>
                            <a:srgbClr val="000000"/>
                          </a:solidFill>
                          <a:effectLst/>
                          <a:latin typeface="Century Gothic" panose="020B0502020202020204" pitchFamily="34" charset="0"/>
                        </a:rPr>
                        <a:t>1st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27,222.61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31,077.09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23,205.65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31,503.90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27,836.77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29,626.99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660845184"/>
                  </a:ext>
                </a:extLst>
              </a:tr>
              <a:tr h="342900">
                <a:tc>
                  <a:txBody>
                    <a:bodyPr/>
                    <a:lstStyle/>
                    <a:p>
                      <a:pPr algn="ctr" rtl="0" fontAlgn="ctr">
                        <a:buNone/>
                      </a:pPr>
                      <a:r>
                        <a:rPr lang="en-US" sz="1100" b="1" i="0" u="none" strike="noStrike">
                          <a:solidFill>
                            <a:srgbClr val="000000"/>
                          </a:solidFill>
                          <a:effectLst/>
                          <a:latin typeface="Century Gothic" panose="020B0502020202020204" pitchFamily="34" charset="0"/>
                        </a:rPr>
                        <a:t>2nd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26,850.98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29,714.27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23,356.89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28,374.27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26,460.34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28,046.38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566878817"/>
                  </a:ext>
                </a:extLst>
              </a:tr>
              <a:tr h="342900">
                <a:tc>
                  <a:txBody>
                    <a:bodyPr/>
                    <a:lstStyle/>
                    <a:p>
                      <a:pPr algn="ctr" rtl="0" fontAlgn="ctr">
                        <a:buNone/>
                      </a:pPr>
                      <a:r>
                        <a:rPr lang="en-US" sz="1100" b="1" i="0" u="none" strike="noStrike">
                          <a:solidFill>
                            <a:srgbClr val="000000"/>
                          </a:solidFill>
                          <a:effectLst/>
                          <a:latin typeface="Century Gothic" panose="020B0502020202020204" pitchFamily="34" charset="0"/>
                        </a:rPr>
                        <a:t>3rd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33,925.52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24,411.19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         26,925.61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32,199.98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32,152.81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619961198"/>
                  </a:ext>
                </a:extLst>
              </a:tr>
              <a:tr h="342900">
                <a:tc>
                  <a:txBody>
                    <a:bodyPr/>
                    <a:lstStyle/>
                    <a:p>
                      <a:pPr algn="ctr" rtl="0" fontAlgn="ctr">
                        <a:buNone/>
                      </a:pPr>
                      <a:r>
                        <a:rPr lang="en-US" sz="1100" b="1" i="0" u="none" strike="noStrike">
                          <a:solidFill>
                            <a:srgbClr val="000000"/>
                          </a:solidFill>
                          <a:effectLst/>
                          <a:latin typeface="Century Gothic" panose="020B0502020202020204" pitchFamily="34" charset="0"/>
                        </a:rPr>
                        <a:t>4th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36,109.84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22,865.98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25,297.77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27,775.07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29,412.85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98996226"/>
                  </a:ext>
                </a:extLst>
              </a:tr>
              <a:tr h="342900">
                <a:tc>
                  <a:txBody>
                    <a:bodyPr/>
                    <a:lstStyle/>
                    <a:p>
                      <a:pPr algn="ctr" rtl="0" fontAlgn="ctr">
                        <a:buNone/>
                      </a:pPr>
                      <a:r>
                        <a:rPr lang="en-US" sz="1100" b="1" i="0" u="none" strike="noStrike" dirty="0">
                          <a:solidFill>
                            <a:srgbClr val="FF0000"/>
                          </a:solidFill>
                          <a:effectLst/>
                          <a:latin typeface="Century Gothic" panose="020B0502020202020204" pitchFamily="34" charset="0"/>
                        </a:rPr>
                        <a:t>TOTAL (2026 YTD Q2)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1" i="0" u="none" strike="noStrike">
                          <a:solidFill>
                            <a:srgbClr val="FF0000"/>
                          </a:solidFill>
                          <a:effectLst/>
                          <a:latin typeface="Century Gothic" panose="020B0502020202020204" pitchFamily="34" charset="0"/>
                        </a:rPr>
                        <a:t>124,108.95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1" i="0" u="none" strike="noStrike">
                          <a:solidFill>
                            <a:srgbClr val="FF0000"/>
                          </a:solidFill>
                          <a:effectLst/>
                          <a:latin typeface="Century Gothic" panose="020B0502020202020204" pitchFamily="34" charset="0"/>
                        </a:rPr>
                        <a:t>108,068.53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1" i="0" u="none" strike="noStrike">
                          <a:solidFill>
                            <a:srgbClr val="FF0000"/>
                          </a:solidFill>
                          <a:effectLst/>
                          <a:latin typeface="Century Gothic" panose="020B0502020202020204" pitchFamily="34" charset="0"/>
                        </a:rPr>
                        <a:t>98,785.92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1" i="0" u="none" strike="noStrike" dirty="0">
                          <a:solidFill>
                            <a:srgbClr val="FF0000"/>
                          </a:solidFill>
                          <a:effectLst/>
                          <a:latin typeface="Century Gothic" panose="020B0502020202020204" pitchFamily="34" charset="0"/>
                        </a:rPr>
                        <a:t>119,853.22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1" i="0" u="none" strike="noStrike" dirty="0">
                          <a:solidFill>
                            <a:srgbClr val="FF0000"/>
                          </a:solidFill>
                          <a:effectLst/>
                          <a:latin typeface="Century Gothic" panose="020B0502020202020204" pitchFamily="34" charset="0"/>
                        </a:rPr>
                        <a:t>115,862.77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r" rtl="0" fontAlgn="ctr">
                        <a:buNone/>
                      </a:pPr>
                      <a:r>
                        <a:rPr lang="en-US" sz="1100" b="1" i="0" u="none" strike="noStrike" dirty="0">
                          <a:solidFill>
                            <a:srgbClr val="FF0000"/>
                          </a:solidFill>
                          <a:effectLst/>
                          <a:latin typeface="Century Gothic" panose="020B0502020202020204" pitchFamily="34" charset="0"/>
                        </a:rPr>
                        <a:t>57,673.37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675507898"/>
                  </a:ext>
                </a:extLst>
              </a:tr>
            </a:tbl>
          </a:graphicData>
        </a:graphic>
      </p:graphicFrame>
    </p:spTree>
    <p:extLst>
      <p:ext uri="{BB962C8B-B14F-4D97-AF65-F5344CB8AC3E}">
        <p14:creationId xmlns:p14="http://schemas.microsoft.com/office/powerpoint/2010/main" val="87944569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8662F673-886D-A342-0E19-A02E25C1BA5A}"/>
              </a:ext>
            </a:extLst>
          </p:cNvPr>
          <p:cNvSpPr txBox="1">
            <a:spLocks noChangeArrowheads="1"/>
          </p:cNvSpPr>
          <p:nvPr/>
        </p:nvSpPr>
        <p:spPr bwMode="auto">
          <a:xfrm>
            <a:off x="504824" y="0"/>
            <a:ext cx="90709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buClrTx/>
              <a:buFontTx/>
              <a:buNone/>
            </a:pPr>
            <a:r>
              <a:rPr lang="en-US" altLang="en-US" sz="2300" b="1" dirty="0">
                <a:solidFill>
                  <a:srgbClr val="000000"/>
                </a:solidFill>
              </a:rPr>
              <a:t>Total Air Imports (In Tons) Month on Month</a:t>
            </a:r>
          </a:p>
        </p:txBody>
      </p:sp>
      <p:sp>
        <p:nvSpPr>
          <p:cNvPr id="7" name="Rectangle 4">
            <a:extLst>
              <a:ext uri="{FF2B5EF4-FFF2-40B4-BE49-F238E27FC236}">
                <a16:creationId xmlns:a16="http://schemas.microsoft.com/office/drawing/2014/main" id="{EC212AEC-75E7-0147-744B-50A4D382AB02}"/>
              </a:ext>
            </a:extLst>
          </p:cNvPr>
          <p:cNvSpPr>
            <a:spLocks noChangeArrowheads="1"/>
          </p:cNvSpPr>
          <p:nvPr/>
        </p:nvSpPr>
        <p:spPr bwMode="auto">
          <a:xfrm>
            <a:off x="-1" y="6460403"/>
            <a:ext cx="10080625" cy="1099272"/>
          </a:xfrm>
          <a:prstGeom prst="rect">
            <a:avLst/>
          </a:prstGeom>
          <a:noFill/>
          <a:ln w="9525" algn="ctr">
            <a:noFill/>
            <a:round/>
            <a:headEnd/>
            <a:tailEnd/>
          </a:ln>
        </p:spPr>
        <p:txBody>
          <a:bodyPr/>
          <a:lstStyle/>
          <a:p>
            <a:pPr marL="285750" indent="-285750">
              <a:buFont typeface="Arial" panose="020B0604020202020204" pitchFamily="34" charset="0"/>
              <a:buChar char="•"/>
            </a:pPr>
            <a:r>
              <a:rPr lang="en-US" altLang="en-US" sz="1600" dirty="0"/>
              <a:t>During the 1st Quarter of 2026, air imports remained strong, with January recording the highest monthly volume in Q1 at 4,103.56 tons.</a:t>
            </a:r>
          </a:p>
          <a:p>
            <a:pPr marL="285750" indent="-285750">
              <a:buFont typeface="Arial" panose="020B0604020202020204" pitchFamily="34" charset="0"/>
              <a:buChar char="•"/>
            </a:pPr>
            <a:r>
              <a:rPr lang="en-US" sz="1600" dirty="0"/>
              <a:t>During the 2nd Quarter of 2026, air imports remained strong, with June recording the highest monthly volume in Q2 at 4,384.81 tons, the highest among the corresponding Q2 months shown.</a:t>
            </a:r>
            <a:br>
              <a:rPr lang="en-US" altLang="en-US" sz="1600" dirty="0"/>
            </a:br>
            <a:endParaRPr lang="en-US" altLang="en-US" sz="1600" dirty="0"/>
          </a:p>
        </p:txBody>
      </p:sp>
      <p:graphicFrame>
        <p:nvGraphicFramePr>
          <p:cNvPr id="3" name="Table 2">
            <a:extLst>
              <a:ext uri="{FF2B5EF4-FFF2-40B4-BE49-F238E27FC236}">
                <a16:creationId xmlns:a16="http://schemas.microsoft.com/office/drawing/2014/main" id="{097B01AA-0305-97EB-D376-96284AA7CA6E}"/>
              </a:ext>
            </a:extLst>
          </p:cNvPr>
          <p:cNvGraphicFramePr>
            <a:graphicFrameLocks noGrp="1"/>
          </p:cNvGraphicFramePr>
          <p:nvPr>
            <p:extLst>
              <p:ext uri="{D42A27DB-BD31-4B8C-83A1-F6EECF244321}">
                <p14:modId xmlns:p14="http://schemas.microsoft.com/office/powerpoint/2010/main" val="3086994844"/>
              </p:ext>
            </p:extLst>
          </p:nvPr>
        </p:nvGraphicFramePr>
        <p:xfrm>
          <a:off x="504822" y="3260003"/>
          <a:ext cx="9070971" cy="3200400"/>
        </p:xfrm>
        <a:graphic>
          <a:graphicData uri="http://schemas.openxmlformats.org/drawingml/2006/table">
            <a:tbl>
              <a:tblPr/>
              <a:tblGrid>
                <a:gridCol w="1194009">
                  <a:extLst>
                    <a:ext uri="{9D8B030D-6E8A-4147-A177-3AD203B41FA5}">
                      <a16:colId xmlns:a16="http://schemas.microsoft.com/office/drawing/2014/main" val="1928192685"/>
                    </a:ext>
                  </a:extLst>
                </a:gridCol>
                <a:gridCol w="1403945">
                  <a:extLst>
                    <a:ext uri="{9D8B030D-6E8A-4147-A177-3AD203B41FA5}">
                      <a16:colId xmlns:a16="http://schemas.microsoft.com/office/drawing/2014/main" val="38497111"/>
                    </a:ext>
                  </a:extLst>
                </a:gridCol>
                <a:gridCol w="1452056">
                  <a:extLst>
                    <a:ext uri="{9D8B030D-6E8A-4147-A177-3AD203B41FA5}">
                      <a16:colId xmlns:a16="http://schemas.microsoft.com/office/drawing/2014/main" val="373159580"/>
                    </a:ext>
                  </a:extLst>
                </a:gridCol>
                <a:gridCol w="1259614">
                  <a:extLst>
                    <a:ext uri="{9D8B030D-6E8A-4147-A177-3AD203B41FA5}">
                      <a16:colId xmlns:a16="http://schemas.microsoft.com/office/drawing/2014/main" val="549187994"/>
                    </a:ext>
                  </a:extLst>
                </a:gridCol>
                <a:gridCol w="1242119">
                  <a:extLst>
                    <a:ext uri="{9D8B030D-6E8A-4147-A177-3AD203B41FA5}">
                      <a16:colId xmlns:a16="http://schemas.microsoft.com/office/drawing/2014/main" val="801144738"/>
                    </a:ext>
                  </a:extLst>
                </a:gridCol>
                <a:gridCol w="1242119">
                  <a:extLst>
                    <a:ext uri="{9D8B030D-6E8A-4147-A177-3AD203B41FA5}">
                      <a16:colId xmlns:a16="http://schemas.microsoft.com/office/drawing/2014/main" val="478239702"/>
                    </a:ext>
                  </a:extLst>
                </a:gridCol>
                <a:gridCol w="1277109">
                  <a:extLst>
                    <a:ext uri="{9D8B030D-6E8A-4147-A177-3AD203B41FA5}">
                      <a16:colId xmlns:a16="http://schemas.microsoft.com/office/drawing/2014/main" val="1651340547"/>
                    </a:ext>
                  </a:extLst>
                </a:gridCol>
              </a:tblGrid>
              <a:tr h="228600">
                <a:tc>
                  <a:txBody>
                    <a:bodyPr/>
                    <a:lstStyle/>
                    <a:p>
                      <a:pPr algn="l" rtl="0" fontAlgn="ctr">
                        <a:buNone/>
                      </a:pPr>
                      <a:r>
                        <a:rPr lang="en-US" sz="1100" b="0" i="0" u="none" strike="noStrike" dirty="0">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buNone/>
                      </a:pPr>
                      <a:r>
                        <a:rPr lang="en-US" sz="1100" b="1" i="0" u="none" strike="noStrike">
                          <a:solidFill>
                            <a:srgbClr val="000000"/>
                          </a:solidFill>
                          <a:effectLst/>
                          <a:latin typeface="Century Gothic" panose="020B0502020202020204" pitchFamily="34" charset="0"/>
                        </a:rPr>
                        <a:t>2026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extLst>
                  <a:ext uri="{0D108BD9-81ED-4DB2-BD59-A6C34878D82A}">
                    <a16:rowId xmlns:a16="http://schemas.microsoft.com/office/drawing/2014/main" val="168274622"/>
                  </a:ext>
                </a:extLst>
              </a:tr>
              <a:tr h="228600">
                <a:tc>
                  <a:txBody>
                    <a:bodyPr/>
                    <a:lstStyle/>
                    <a:p>
                      <a:pPr algn="ctr" rtl="0" fontAlgn="ctr">
                        <a:buNone/>
                      </a:pPr>
                      <a:r>
                        <a:rPr lang="en-US" sz="1100" b="1" i="0" u="none" strike="noStrike" dirty="0">
                          <a:solidFill>
                            <a:srgbClr val="000000"/>
                          </a:solidFill>
                          <a:effectLst/>
                          <a:latin typeface="Century Gothic" panose="020B0502020202020204" pitchFamily="34" charset="0"/>
                        </a:rPr>
                        <a:t>Jan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3,865.25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4,373.74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2,522.41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3,166.00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3,569.17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4,103.56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534805621"/>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Feb</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3,177.57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3,081.75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2,608.16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3,193.22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3,168.56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3,705.85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4224900625"/>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Mar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3,914.50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3,870.15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2,971.05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4,223.51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4,449.37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3,931.34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1747831657"/>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Apr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3,353.93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3,036.41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2,596.85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3,381.48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3,462.66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4,215.08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150187233"/>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May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3,711.17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3,401.47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2,570.28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3,563.49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3,874.42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4,255.88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256164285"/>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Jun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3,312.30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3,397.17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2,816.53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3,770.55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4,149.15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4,384.81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271320289"/>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Jul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3,859.50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2,781.64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2,976.63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3,888.44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4,237.02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3344362965"/>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Aug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4,182.14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2,543.83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2,998.65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3,866.55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3,921.49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4165573458"/>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Sep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3,943.50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2,964.78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2,937.76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3,814.65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3,871.17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3922016917"/>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Oct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4,778.13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2,743.05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3,162.02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4,160.66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4,301.50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2337873428"/>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Nov</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5,215.43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2,656.84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3,266.76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3,910.74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4,191.23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2282824158"/>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Dec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4,678.77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3,203.43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3,469.85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dirty="0">
                          <a:solidFill>
                            <a:srgbClr val="000000"/>
                          </a:solidFill>
                          <a:effectLst/>
                          <a:latin typeface="Century Gothic" panose="020B0502020202020204" pitchFamily="34" charset="0"/>
                        </a:rPr>
                        <a:t>4,156.38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4,802.21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493539256"/>
                  </a:ext>
                </a:extLst>
              </a:tr>
              <a:tr h="228600">
                <a:tc>
                  <a:txBody>
                    <a:bodyPr/>
                    <a:lstStyle/>
                    <a:p>
                      <a:pPr algn="ctr" rtl="0" fontAlgn="ctr">
                        <a:buNone/>
                      </a:pPr>
                      <a:r>
                        <a:rPr lang="en-US" sz="1100" b="1" i="0" u="none" strike="noStrike">
                          <a:solidFill>
                            <a:srgbClr val="000000"/>
                          </a:solidFill>
                          <a:effectLst/>
                          <a:latin typeface="Century Gothic" panose="020B0502020202020204" pitchFamily="34" charset="0"/>
                        </a:rPr>
                        <a:t>TOTAL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r" rtl="0" fontAlgn="ctr">
                        <a:buNone/>
                      </a:pPr>
                      <a:r>
                        <a:rPr lang="en-US" sz="1100" b="1" i="0" u="none" strike="noStrike">
                          <a:solidFill>
                            <a:srgbClr val="000000"/>
                          </a:solidFill>
                          <a:effectLst/>
                          <a:latin typeface="Century Gothic" panose="020B0502020202020204" pitchFamily="34" charset="0"/>
                        </a:rPr>
                        <a:t>47,992.19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1" i="0" u="none" strike="noStrike">
                          <a:solidFill>
                            <a:srgbClr val="000000"/>
                          </a:solidFill>
                          <a:effectLst/>
                          <a:latin typeface="Century Gothic" panose="020B0502020202020204" pitchFamily="34" charset="0"/>
                        </a:rPr>
                        <a:t>38,054.26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1" i="0" u="none" strike="noStrike">
                          <a:solidFill>
                            <a:srgbClr val="000000"/>
                          </a:solidFill>
                          <a:effectLst/>
                          <a:latin typeface="Century Gothic" panose="020B0502020202020204" pitchFamily="34" charset="0"/>
                        </a:rPr>
                        <a:t>34,896.95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1" i="0" u="none" strike="noStrike" dirty="0">
                          <a:solidFill>
                            <a:srgbClr val="000000"/>
                          </a:solidFill>
                          <a:effectLst/>
                          <a:latin typeface="Century Gothic" panose="020B0502020202020204" pitchFamily="34" charset="0"/>
                        </a:rPr>
                        <a:t>45,095.67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1" i="0" u="none" strike="noStrike" dirty="0">
                          <a:solidFill>
                            <a:srgbClr val="000000"/>
                          </a:solidFill>
                          <a:effectLst/>
                          <a:latin typeface="Century Gothic" panose="020B0502020202020204" pitchFamily="34" charset="0"/>
                        </a:rPr>
                        <a:t>47,997.95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tc>
                  <a:txBody>
                    <a:bodyPr/>
                    <a:lstStyle/>
                    <a:p>
                      <a:pPr algn="r" rtl="0" fontAlgn="ctr">
                        <a:buNone/>
                      </a:pPr>
                      <a:r>
                        <a:rPr lang="en-US" sz="1100" b="1" i="0" u="none" strike="noStrike" dirty="0">
                          <a:solidFill>
                            <a:srgbClr val="000000"/>
                          </a:solidFill>
                          <a:effectLst/>
                          <a:latin typeface="Century Gothic" panose="020B0502020202020204" pitchFamily="34" charset="0"/>
                        </a:rPr>
                        <a:t>24,596.51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A"/>
                    </a:solidFill>
                  </a:tcPr>
                </a:tc>
                <a:extLst>
                  <a:ext uri="{0D108BD9-81ED-4DB2-BD59-A6C34878D82A}">
                    <a16:rowId xmlns:a16="http://schemas.microsoft.com/office/drawing/2014/main" val="947068242"/>
                  </a:ext>
                </a:extLst>
              </a:tr>
            </a:tbl>
          </a:graphicData>
        </a:graphic>
      </p:graphicFrame>
      <p:graphicFrame>
        <p:nvGraphicFramePr>
          <p:cNvPr id="5" name="Chart 4">
            <a:extLst>
              <a:ext uri="{FF2B5EF4-FFF2-40B4-BE49-F238E27FC236}">
                <a16:creationId xmlns:a16="http://schemas.microsoft.com/office/drawing/2014/main" id="{00000000-0008-0000-0100-000008000000}"/>
              </a:ext>
            </a:extLst>
          </p:cNvPr>
          <p:cNvGraphicFramePr>
            <a:graphicFrameLocks/>
          </p:cNvGraphicFramePr>
          <p:nvPr>
            <p:extLst>
              <p:ext uri="{D42A27DB-BD31-4B8C-83A1-F6EECF244321}">
                <p14:modId xmlns:p14="http://schemas.microsoft.com/office/powerpoint/2010/main" val="3737471376"/>
              </p:ext>
            </p:extLst>
          </p:nvPr>
        </p:nvGraphicFramePr>
        <p:xfrm>
          <a:off x="504822" y="427037"/>
          <a:ext cx="9070971"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406736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8DB343AE-4263-E625-909F-2B6C1957CD02}"/>
              </a:ext>
            </a:extLst>
          </p:cNvPr>
          <p:cNvSpPr txBox="1">
            <a:spLocks noChangeArrowheads="1"/>
          </p:cNvSpPr>
          <p:nvPr/>
        </p:nvSpPr>
        <p:spPr bwMode="auto">
          <a:xfrm>
            <a:off x="504824" y="1"/>
            <a:ext cx="9070975" cy="503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buClrTx/>
              <a:buFontTx/>
              <a:buNone/>
            </a:pPr>
            <a:r>
              <a:rPr lang="en-US" altLang="en-US" sz="2300" b="1" dirty="0">
                <a:solidFill>
                  <a:srgbClr val="000000"/>
                </a:solidFill>
              </a:rPr>
              <a:t>Total Air Imports (In Tons) Quarterly</a:t>
            </a:r>
          </a:p>
        </p:txBody>
      </p:sp>
      <p:sp>
        <p:nvSpPr>
          <p:cNvPr id="7" name="Rectangle 4">
            <a:extLst>
              <a:ext uri="{FF2B5EF4-FFF2-40B4-BE49-F238E27FC236}">
                <a16:creationId xmlns:a16="http://schemas.microsoft.com/office/drawing/2014/main" id="{D81623B7-A985-718A-026E-D743ABD39B13}"/>
              </a:ext>
            </a:extLst>
          </p:cNvPr>
          <p:cNvSpPr>
            <a:spLocks noChangeArrowheads="1"/>
          </p:cNvSpPr>
          <p:nvPr/>
        </p:nvSpPr>
        <p:spPr bwMode="auto">
          <a:xfrm>
            <a:off x="0" y="6446835"/>
            <a:ext cx="10080625" cy="960438"/>
          </a:xfrm>
          <a:prstGeom prst="rect">
            <a:avLst/>
          </a:prstGeom>
          <a:noFill/>
          <a:ln w="9525" algn="ctr">
            <a:noFill/>
            <a:round/>
            <a:headEnd/>
            <a:tailEnd/>
          </a:ln>
        </p:spPr>
        <p:txBody>
          <a:bodyPr/>
          <a:lstStyle/>
          <a:p>
            <a:pPr marL="171450" indent="-171450">
              <a:buFont typeface="Arial" panose="020B0604020202020204" pitchFamily="34" charset="0"/>
              <a:buChar char="•"/>
            </a:pPr>
            <a:r>
              <a:rPr lang="en-US" altLang="en-US" sz="1600" dirty="0"/>
              <a:t>Q1 2026 air imports reached 11,740.75 tons, the highest first-quarter performance compared to the previous five years.</a:t>
            </a:r>
          </a:p>
          <a:p>
            <a:pPr marL="171450" indent="-171450">
              <a:buFont typeface="Arial" panose="020B0604020202020204" pitchFamily="34" charset="0"/>
              <a:buChar char="•"/>
            </a:pPr>
            <a:r>
              <a:rPr lang="en-US" sz="1600" dirty="0"/>
              <a:t>Q2 2026 air imports reached 12,855.76 tons, the highest second-quarter performance compared to the previous five years.</a:t>
            </a:r>
            <a:endParaRPr lang="en-US" altLang="en-US" sz="1600" dirty="0"/>
          </a:p>
        </p:txBody>
      </p:sp>
      <p:graphicFrame>
        <p:nvGraphicFramePr>
          <p:cNvPr id="5" name="Chart 4">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643648324"/>
              </p:ext>
            </p:extLst>
          </p:nvPr>
        </p:nvGraphicFramePr>
        <p:xfrm>
          <a:off x="504824" y="579437"/>
          <a:ext cx="9070974" cy="3505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A50870F9-87A0-BDC5-B992-B26F4278362F}"/>
              </a:ext>
            </a:extLst>
          </p:cNvPr>
          <p:cNvGraphicFramePr>
            <a:graphicFrameLocks noGrp="1"/>
          </p:cNvGraphicFramePr>
          <p:nvPr>
            <p:extLst>
              <p:ext uri="{D42A27DB-BD31-4B8C-83A1-F6EECF244321}">
                <p14:modId xmlns:p14="http://schemas.microsoft.com/office/powerpoint/2010/main" val="2246014200"/>
              </p:ext>
            </p:extLst>
          </p:nvPr>
        </p:nvGraphicFramePr>
        <p:xfrm>
          <a:off x="504824" y="4184751"/>
          <a:ext cx="9070973" cy="2262084"/>
        </p:xfrm>
        <a:graphic>
          <a:graphicData uri="http://schemas.openxmlformats.org/drawingml/2006/table">
            <a:tbl>
              <a:tblPr/>
              <a:tblGrid>
                <a:gridCol w="1194010">
                  <a:extLst>
                    <a:ext uri="{9D8B030D-6E8A-4147-A177-3AD203B41FA5}">
                      <a16:colId xmlns:a16="http://schemas.microsoft.com/office/drawing/2014/main" val="3408009489"/>
                    </a:ext>
                  </a:extLst>
                </a:gridCol>
                <a:gridCol w="1403945">
                  <a:extLst>
                    <a:ext uri="{9D8B030D-6E8A-4147-A177-3AD203B41FA5}">
                      <a16:colId xmlns:a16="http://schemas.microsoft.com/office/drawing/2014/main" val="819657835"/>
                    </a:ext>
                  </a:extLst>
                </a:gridCol>
                <a:gridCol w="1452057">
                  <a:extLst>
                    <a:ext uri="{9D8B030D-6E8A-4147-A177-3AD203B41FA5}">
                      <a16:colId xmlns:a16="http://schemas.microsoft.com/office/drawing/2014/main" val="3611435921"/>
                    </a:ext>
                  </a:extLst>
                </a:gridCol>
                <a:gridCol w="1259614">
                  <a:extLst>
                    <a:ext uri="{9D8B030D-6E8A-4147-A177-3AD203B41FA5}">
                      <a16:colId xmlns:a16="http://schemas.microsoft.com/office/drawing/2014/main" val="2802455871"/>
                    </a:ext>
                  </a:extLst>
                </a:gridCol>
                <a:gridCol w="1242119">
                  <a:extLst>
                    <a:ext uri="{9D8B030D-6E8A-4147-A177-3AD203B41FA5}">
                      <a16:colId xmlns:a16="http://schemas.microsoft.com/office/drawing/2014/main" val="2412084893"/>
                    </a:ext>
                  </a:extLst>
                </a:gridCol>
                <a:gridCol w="1242119">
                  <a:extLst>
                    <a:ext uri="{9D8B030D-6E8A-4147-A177-3AD203B41FA5}">
                      <a16:colId xmlns:a16="http://schemas.microsoft.com/office/drawing/2014/main" val="1571171029"/>
                    </a:ext>
                  </a:extLst>
                </a:gridCol>
                <a:gridCol w="1277109">
                  <a:extLst>
                    <a:ext uri="{9D8B030D-6E8A-4147-A177-3AD203B41FA5}">
                      <a16:colId xmlns:a16="http://schemas.microsoft.com/office/drawing/2014/main" val="860136200"/>
                    </a:ext>
                  </a:extLst>
                </a:gridCol>
              </a:tblGrid>
              <a:tr h="377014">
                <a:tc>
                  <a:txBody>
                    <a:bodyPr/>
                    <a:lstStyle/>
                    <a:p>
                      <a:pPr algn="l" rtl="0" fontAlgn="ctr">
                        <a:buNone/>
                      </a:pPr>
                      <a:r>
                        <a:rPr lang="en-US" sz="1200" b="0" i="0" u="none" strike="noStrike" dirty="0">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2021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2022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2023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2024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2026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4168807798"/>
                  </a:ext>
                </a:extLst>
              </a:tr>
              <a:tr h="377014">
                <a:tc>
                  <a:txBody>
                    <a:bodyPr/>
                    <a:lstStyle/>
                    <a:p>
                      <a:pPr algn="ctr" rtl="0" fontAlgn="ctr">
                        <a:buNone/>
                      </a:pPr>
                      <a:r>
                        <a:rPr lang="en-US" sz="1200" b="1" i="0" u="none" strike="noStrike">
                          <a:solidFill>
                            <a:srgbClr val="000000"/>
                          </a:solidFill>
                          <a:effectLst/>
                          <a:latin typeface="Century Gothic" panose="020B0502020202020204" pitchFamily="34" charset="0"/>
                        </a:rPr>
                        <a:t>1st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10,957.32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11,325.64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8,101.62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10,582.73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11,187.10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11,740.75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3334137193"/>
                  </a:ext>
                </a:extLst>
              </a:tr>
              <a:tr h="377014">
                <a:tc>
                  <a:txBody>
                    <a:bodyPr/>
                    <a:lstStyle/>
                    <a:p>
                      <a:pPr algn="ctr" rtl="0" fontAlgn="ctr">
                        <a:buNone/>
                      </a:pPr>
                      <a:r>
                        <a:rPr lang="en-US" sz="1200" b="1" i="0" u="none" strike="noStrike">
                          <a:solidFill>
                            <a:srgbClr val="000000"/>
                          </a:solidFill>
                          <a:effectLst/>
                          <a:latin typeface="Century Gothic" panose="020B0502020202020204" pitchFamily="34" charset="0"/>
                        </a:rPr>
                        <a:t>2nd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10,377.40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9,835.05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7,983.66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10,715.52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11,486.23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12,855.76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3968259819"/>
                  </a:ext>
                </a:extLst>
              </a:tr>
              <a:tr h="377014">
                <a:tc>
                  <a:txBody>
                    <a:bodyPr/>
                    <a:lstStyle/>
                    <a:p>
                      <a:pPr algn="ctr" rtl="0" fontAlgn="ctr">
                        <a:buNone/>
                      </a:pPr>
                      <a:r>
                        <a:rPr lang="en-US" sz="1200" b="1" i="0" u="none" strike="noStrike">
                          <a:solidFill>
                            <a:srgbClr val="000000"/>
                          </a:solidFill>
                          <a:effectLst/>
                          <a:latin typeface="Century Gothic" panose="020B0502020202020204" pitchFamily="34" charset="0"/>
                        </a:rPr>
                        <a:t>3rd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11,985.14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8,290.25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8,913.04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11,569.64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12,029.68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169199646"/>
                  </a:ext>
                </a:extLst>
              </a:tr>
              <a:tr h="377014">
                <a:tc>
                  <a:txBody>
                    <a:bodyPr/>
                    <a:lstStyle/>
                    <a:p>
                      <a:pPr algn="ctr" rtl="0" fontAlgn="ctr">
                        <a:buNone/>
                      </a:pPr>
                      <a:r>
                        <a:rPr lang="en-US" sz="1200" b="1" i="0" u="none" strike="noStrike">
                          <a:solidFill>
                            <a:srgbClr val="000000"/>
                          </a:solidFill>
                          <a:effectLst/>
                          <a:latin typeface="Century Gothic" panose="020B0502020202020204" pitchFamily="34" charset="0"/>
                        </a:rPr>
                        <a:t>4th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14,672.33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8,603.32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9,898.63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12,227.78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13,294.94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497520693"/>
                  </a:ext>
                </a:extLst>
              </a:tr>
              <a:tr h="377014">
                <a:tc>
                  <a:txBody>
                    <a:bodyPr/>
                    <a:lstStyle/>
                    <a:p>
                      <a:pPr algn="ctr" rtl="0" fontAlgn="ctr">
                        <a:buNone/>
                      </a:pPr>
                      <a:r>
                        <a:rPr lang="en-US" sz="1200" b="1" i="0" u="none" strike="noStrike" dirty="0">
                          <a:solidFill>
                            <a:srgbClr val="FF0000"/>
                          </a:solidFill>
                          <a:effectLst/>
                          <a:latin typeface="Century Gothic" panose="020B0502020202020204" pitchFamily="34" charset="0"/>
                        </a:rPr>
                        <a:t>TOTAL (2026 YTD Q2)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47,992.19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38,054.26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34,896.95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45,095.67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47,997.95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24,596.51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394937859"/>
                  </a:ext>
                </a:extLst>
              </a:tr>
            </a:tbl>
          </a:graphicData>
        </a:graphic>
      </p:graphicFrame>
    </p:spTree>
    <p:extLst>
      <p:ext uri="{BB962C8B-B14F-4D97-AF65-F5344CB8AC3E}">
        <p14:creationId xmlns:p14="http://schemas.microsoft.com/office/powerpoint/2010/main" val="202319389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ED513409-25E5-1E5B-0DAB-7E418A76CDB6}"/>
              </a:ext>
            </a:extLst>
          </p:cNvPr>
          <p:cNvSpPr txBox="1">
            <a:spLocks noChangeArrowheads="1"/>
          </p:cNvSpPr>
          <p:nvPr/>
        </p:nvSpPr>
        <p:spPr bwMode="auto">
          <a:xfrm>
            <a:off x="504824" y="0"/>
            <a:ext cx="90709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buClrTx/>
              <a:buFontTx/>
              <a:buNone/>
            </a:pPr>
            <a:r>
              <a:rPr lang="en-US" altLang="en-US" sz="2300" b="1" dirty="0">
                <a:solidFill>
                  <a:srgbClr val="000000"/>
                </a:solidFill>
              </a:rPr>
              <a:t>Total Air UL-Transshipments (In Tons) Quarterly</a:t>
            </a:r>
          </a:p>
        </p:txBody>
      </p:sp>
      <p:sp>
        <p:nvSpPr>
          <p:cNvPr id="7" name="Rectangle 4">
            <a:extLst>
              <a:ext uri="{FF2B5EF4-FFF2-40B4-BE49-F238E27FC236}">
                <a16:creationId xmlns:a16="http://schemas.microsoft.com/office/drawing/2014/main" id="{C55D6C06-9D37-6EC6-73F6-A6A926F52A58}"/>
              </a:ext>
            </a:extLst>
          </p:cNvPr>
          <p:cNvSpPr>
            <a:spLocks noChangeArrowheads="1"/>
          </p:cNvSpPr>
          <p:nvPr/>
        </p:nvSpPr>
        <p:spPr bwMode="auto">
          <a:xfrm>
            <a:off x="0" y="6394553"/>
            <a:ext cx="10080625" cy="808038"/>
          </a:xfrm>
          <a:prstGeom prst="rect">
            <a:avLst/>
          </a:prstGeom>
          <a:noFill/>
          <a:ln w="9525" algn="ctr">
            <a:noFill/>
            <a:round/>
            <a:headEnd/>
            <a:tailEnd/>
          </a:ln>
        </p:spPr>
        <p:txBody>
          <a:bodyPr/>
          <a:lstStyle/>
          <a:p>
            <a:pPr marL="171450" indent="-171450">
              <a:buFont typeface="Arial" panose="020B0604020202020204" pitchFamily="34" charset="0"/>
              <a:buChar char="•"/>
            </a:pPr>
            <a:r>
              <a:rPr lang="en-US" sz="1600" dirty="0"/>
              <a:t>Q1 2026 air transshipment volumes increased compared to previous years’ Q1 figures, except for 2024, reflecting a steady recovery in transshipment performance.</a:t>
            </a:r>
          </a:p>
          <a:p>
            <a:pPr marL="171450" indent="-171450">
              <a:buFont typeface="Arial" panose="020B0604020202020204" pitchFamily="34" charset="0"/>
              <a:buChar char="•"/>
            </a:pPr>
            <a:r>
              <a:rPr lang="en-US" altLang="en-US" sz="1600" dirty="0"/>
              <a:t>Q2 2026 air transshipment volumes reached 6,376.80 tons, remaining close to the strong Q2 2025 performance while exceeding the corresponding Q2 volumes in 2021 and 2023.</a:t>
            </a:r>
          </a:p>
        </p:txBody>
      </p:sp>
      <p:graphicFrame>
        <p:nvGraphicFramePr>
          <p:cNvPr id="3" name="Table 2">
            <a:extLst>
              <a:ext uri="{FF2B5EF4-FFF2-40B4-BE49-F238E27FC236}">
                <a16:creationId xmlns:a16="http://schemas.microsoft.com/office/drawing/2014/main" id="{0F126EB2-980E-2DD1-334E-9E8630B6D158}"/>
              </a:ext>
            </a:extLst>
          </p:cNvPr>
          <p:cNvGraphicFramePr>
            <a:graphicFrameLocks noGrp="1"/>
          </p:cNvGraphicFramePr>
          <p:nvPr>
            <p:extLst>
              <p:ext uri="{D42A27DB-BD31-4B8C-83A1-F6EECF244321}">
                <p14:modId xmlns:p14="http://schemas.microsoft.com/office/powerpoint/2010/main" val="2645963621"/>
              </p:ext>
            </p:extLst>
          </p:nvPr>
        </p:nvGraphicFramePr>
        <p:xfrm>
          <a:off x="504825" y="4108550"/>
          <a:ext cx="9070973" cy="2257820"/>
        </p:xfrm>
        <a:graphic>
          <a:graphicData uri="http://schemas.openxmlformats.org/drawingml/2006/table">
            <a:tbl>
              <a:tblPr/>
              <a:tblGrid>
                <a:gridCol w="1701100">
                  <a:extLst>
                    <a:ext uri="{9D8B030D-6E8A-4147-A177-3AD203B41FA5}">
                      <a16:colId xmlns:a16="http://schemas.microsoft.com/office/drawing/2014/main" val="508485509"/>
                    </a:ext>
                  </a:extLst>
                </a:gridCol>
                <a:gridCol w="1252458">
                  <a:extLst>
                    <a:ext uri="{9D8B030D-6E8A-4147-A177-3AD203B41FA5}">
                      <a16:colId xmlns:a16="http://schemas.microsoft.com/office/drawing/2014/main" val="3800590024"/>
                    </a:ext>
                  </a:extLst>
                </a:gridCol>
                <a:gridCol w="1252458">
                  <a:extLst>
                    <a:ext uri="{9D8B030D-6E8A-4147-A177-3AD203B41FA5}">
                      <a16:colId xmlns:a16="http://schemas.microsoft.com/office/drawing/2014/main" val="819571584"/>
                    </a:ext>
                  </a:extLst>
                </a:gridCol>
                <a:gridCol w="1252458">
                  <a:extLst>
                    <a:ext uri="{9D8B030D-6E8A-4147-A177-3AD203B41FA5}">
                      <a16:colId xmlns:a16="http://schemas.microsoft.com/office/drawing/2014/main" val="2178715128"/>
                    </a:ext>
                  </a:extLst>
                </a:gridCol>
                <a:gridCol w="1252458">
                  <a:extLst>
                    <a:ext uri="{9D8B030D-6E8A-4147-A177-3AD203B41FA5}">
                      <a16:colId xmlns:a16="http://schemas.microsoft.com/office/drawing/2014/main" val="2624822438"/>
                    </a:ext>
                  </a:extLst>
                </a:gridCol>
                <a:gridCol w="1252458">
                  <a:extLst>
                    <a:ext uri="{9D8B030D-6E8A-4147-A177-3AD203B41FA5}">
                      <a16:colId xmlns:a16="http://schemas.microsoft.com/office/drawing/2014/main" val="731820571"/>
                    </a:ext>
                  </a:extLst>
                </a:gridCol>
                <a:gridCol w="1107583">
                  <a:extLst>
                    <a:ext uri="{9D8B030D-6E8A-4147-A177-3AD203B41FA5}">
                      <a16:colId xmlns:a16="http://schemas.microsoft.com/office/drawing/2014/main" val="121512377"/>
                    </a:ext>
                  </a:extLst>
                </a:gridCol>
              </a:tblGrid>
              <a:tr h="364315">
                <a:tc>
                  <a:txBody>
                    <a:bodyPr/>
                    <a:lstStyle/>
                    <a:p>
                      <a:pPr algn="l" rtl="0" fontAlgn="ctr">
                        <a:buNone/>
                      </a:pPr>
                      <a:r>
                        <a:rPr lang="en-US" sz="1400" b="0" i="0" u="none" strike="noStrike" dirty="0">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2026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3474384304"/>
                  </a:ext>
                </a:extLst>
              </a:tr>
              <a:tr h="364315">
                <a:tc>
                  <a:txBody>
                    <a:bodyPr/>
                    <a:lstStyle/>
                    <a:p>
                      <a:pPr algn="ctr" rtl="0" fontAlgn="ctr">
                        <a:buNone/>
                      </a:pPr>
                      <a:r>
                        <a:rPr lang="en-US" sz="1400" b="1" i="0" u="none" strike="noStrike">
                          <a:solidFill>
                            <a:srgbClr val="000000"/>
                          </a:solidFill>
                          <a:effectLst/>
                          <a:latin typeface="Century Gothic" panose="020B0502020202020204" pitchFamily="34" charset="0"/>
                        </a:rPr>
                        <a:t>1st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3,765.81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6,138.50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5,727.79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7,355.92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5,679.26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6,147.44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817860532"/>
                  </a:ext>
                </a:extLst>
              </a:tr>
              <a:tr h="364315">
                <a:tc>
                  <a:txBody>
                    <a:bodyPr/>
                    <a:lstStyle/>
                    <a:p>
                      <a:pPr algn="ctr" rtl="0" fontAlgn="ctr">
                        <a:buNone/>
                      </a:pPr>
                      <a:r>
                        <a:rPr lang="en-US" sz="1400" b="1" i="0" u="none" strike="noStrike">
                          <a:solidFill>
                            <a:srgbClr val="000000"/>
                          </a:solidFill>
                          <a:effectLst/>
                          <a:latin typeface="Century Gothic" panose="020B0502020202020204" pitchFamily="34" charset="0"/>
                        </a:rPr>
                        <a:t>2nd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4,971.27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7,451.95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5,826.13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7,152.26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6,583.16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6,376.80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065073171"/>
                  </a:ext>
                </a:extLst>
              </a:tr>
              <a:tr h="364315">
                <a:tc>
                  <a:txBody>
                    <a:bodyPr/>
                    <a:lstStyle/>
                    <a:p>
                      <a:pPr algn="ctr" rtl="0" fontAlgn="ctr">
                        <a:buNone/>
                      </a:pPr>
                      <a:r>
                        <a:rPr lang="en-US" sz="1400" b="1" i="0" u="none" strike="noStrike">
                          <a:solidFill>
                            <a:srgbClr val="000000"/>
                          </a:solidFill>
                          <a:effectLst/>
                          <a:latin typeface="Century Gothic" panose="020B0502020202020204" pitchFamily="34" charset="0"/>
                        </a:rPr>
                        <a:t>3rd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6,979.10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5,300.03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7,052.71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6,971.15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7,142.98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1312233476"/>
                  </a:ext>
                </a:extLst>
              </a:tr>
              <a:tr h="364315">
                <a:tc>
                  <a:txBody>
                    <a:bodyPr/>
                    <a:lstStyle/>
                    <a:p>
                      <a:pPr algn="ctr" rtl="0" fontAlgn="ctr">
                        <a:buNone/>
                      </a:pPr>
                      <a:r>
                        <a:rPr lang="en-US" sz="1400" b="1" i="0" u="none" strike="noStrike">
                          <a:solidFill>
                            <a:srgbClr val="000000"/>
                          </a:solidFill>
                          <a:effectLst/>
                          <a:latin typeface="Century Gothic" panose="020B0502020202020204" pitchFamily="34" charset="0"/>
                        </a:rPr>
                        <a:t>4th Quarter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7,279.39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5,981.29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6,637.10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6,045.90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6,988.50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586101872"/>
                  </a:ext>
                </a:extLst>
              </a:tr>
              <a:tr h="364315">
                <a:tc>
                  <a:txBody>
                    <a:bodyPr/>
                    <a:lstStyle/>
                    <a:p>
                      <a:pPr algn="ctr" rtl="0" fontAlgn="ctr">
                        <a:buNone/>
                      </a:pPr>
                      <a:r>
                        <a:rPr lang="en-US" sz="1400" b="1" i="0" u="none" strike="noStrike" dirty="0">
                          <a:solidFill>
                            <a:srgbClr val="FF0000"/>
                          </a:solidFill>
                          <a:effectLst/>
                          <a:latin typeface="Century Gothic" panose="020B0502020202020204" pitchFamily="34" charset="0"/>
                        </a:rPr>
                        <a:t>TOTAL (2026 YTD Q2)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22,995.57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24,871.77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25,243.73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FF0000"/>
                          </a:solidFill>
                          <a:effectLst/>
                          <a:latin typeface="Century Gothic" panose="020B0502020202020204" pitchFamily="34" charset="0"/>
                        </a:rPr>
                        <a:t>27,525.23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dirty="0">
                          <a:solidFill>
                            <a:srgbClr val="FF0000"/>
                          </a:solidFill>
                          <a:effectLst/>
                          <a:latin typeface="Century Gothic" panose="020B0502020202020204" pitchFamily="34" charset="0"/>
                        </a:rPr>
                        <a:t>26,393.90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dirty="0">
                          <a:solidFill>
                            <a:srgbClr val="FF0000"/>
                          </a:solidFill>
                          <a:effectLst/>
                          <a:latin typeface="Century Gothic" panose="020B0502020202020204" pitchFamily="34" charset="0"/>
                        </a:rPr>
                        <a:t>12,524.24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1410029381"/>
                  </a:ext>
                </a:extLst>
              </a:tr>
            </a:tbl>
          </a:graphicData>
        </a:graphic>
      </p:graphicFrame>
      <p:graphicFrame>
        <p:nvGraphicFramePr>
          <p:cNvPr id="5" name="Chart 4">
            <a:extLst>
              <a:ext uri="{FF2B5EF4-FFF2-40B4-BE49-F238E27FC236}">
                <a16:creationId xmlns:a16="http://schemas.microsoft.com/office/drawing/2014/main" id="{00000000-0008-0000-0200-000009000000}"/>
              </a:ext>
            </a:extLst>
          </p:cNvPr>
          <p:cNvGraphicFramePr>
            <a:graphicFrameLocks/>
          </p:cNvGraphicFramePr>
          <p:nvPr>
            <p:extLst>
              <p:ext uri="{D42A27DB-BD31-4B8C-83A1-F6EECF244321}">
                <p14:modId xmlns:p14="http://schemas.microsoft.com/office/powerpoint/2010/main" val="4005970645"/>
              </p:ext>
            </p:extLst>
          </p:nvPr>
        </p:nvGraphicFramePr>
        <p:xfrm>
          <a:off x="504823" y="579437"/>
          <a:ext cx="9070973" cy="3429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132012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6A0F9BB-3D44-6787-EE2F-E7D0D46A5DEA}"/>
              </a:ext>
            </a:extLst>
          </p:cNvPr>
          <p:cNvSpPr>
            <a:spLocks noGrp="1" noChangeArrowheads="1"/>
          </p:cNvSpPr>
          <p:nvPr>
            <p:ph type="title"/>
          </p:nvPr>
        </p:nvSpPr>
        <p:spPr>
          <a:xfrm>
            <a:off x="0" y="0"/>
            <a:ext cx="10080625" cy="731837"/>
          </a:xfrm>
        </p:spPr>
        <p:txBody>
          <a:bodyPr>
            <a:noAutofit/>
          </a:bodyPr>
          <a:lstStyle/>
          <a:p>
            <a:pPr algn="ctr" eaLnBrk="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sz="2300" b="1" cap="none" dirty="0">
                <a:latin typeface="Arial" panose="020B0604020202020204" pitchFamily="34" charset="0"/>
                <a:cs typeface="Arial" panose="020B0604020202020204" pitchFamily="34" charset="0"/>
              </a:rPr>
              <a:t>Air Freight Throughput (Exports, Imports &amp; UL-Transshipments) </a:t>
            </a:r>
            <a:br>
              <a:rPr lang="en-US" altLang="en-US" sz="2300" b="1" cap="none" dirty="0">
                <a:latin typeface="Arial" panose="020B0604020202020204" pitchFamily="34" charset="0"/>
                <a:cs typeface="Arial" panose="020B0604020202020204" pitchFamily="34" charset="0"/>
              </a:rPr>
            </a:br>
            <a:r>
              <a:rPr lang="en-US" altLang="en-US" sz="2300" b="1" cap="none" dirty="0">
                <a:latin typeface="Arial" panose="020B0604020202020204" pitchFamily="34" charset="0"/>
                <a:cs typeface="Arial" panose="020B0604020202020204" pitchFamily="34" charset="0"/>
              </a:rPr>
              <a:t>in Ton’s Yearly</a:t>
            </a:r>
            <a:endParaRPr lang="en-US" altLang="en-US" sz="230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773F3A67-8A0D-9FDB-898D-06E293E6BF57}"/>
              </a:ext>
            </a:extLst>
          </p:cNvPr>
          <p:cNvSpPr>
            <a:spLocks noChangeArrowheads="1"/>
          </p:cNvSpPr>
          <p:nvPr/>
        </p:nvSpPr>
        <p:spPr bwMode="auto">
          <a:xfrm>
            <a:off x="-1" y="6599236"/>
            <a:ext cx="10080625" cy="960439"/>
          </a:xfrm>
          <a:prstGeom prst="rect">
            <a:avLst/>
          </a:prstGeom>
          <a:noFill/>
          <a:ln w="9525" algn="ctr">
            <a:noFill/>
            <a:round/>
            <a:headEnd/>
            <a:tailEnd/>
          </a:ln>
        </p:spPr>
        <p:txBody>
          <a:bodyPr/>
          <a:lstStyle/>
          <a:p>
            <a:pPr marL="171450" indent="-171450">
              <a:buFont typeface="Arial" panose="020B0604020202020204" pitchFamily="34" charset="0"/>
              <a:buChar char="•"/>
            </a:pPr>
            <a:r>
              <a:rPr lang="en-US" altLang="en-US" sz="1600" dirty="0"/>
              <a:t>Data shown includes performance from 2021 to Q2 2026. Total throughput for YTD Q2 2026 reached 94,794.12 tons.</a:t>
            </a:r>
          </a:p>
        </p:txBody>
      </p:sp>
      <p:graphicFrame>
        <p:nvGraphicFramePr>
          <p:cNvPr id="3" name="Table 2">
            <a:extLst>
              <a:ext uri="{FF2B5EF4-FFF2-40B4-BE49-F238E27FC236}">
                <a16:creationId xmlns:a16="http://schemas.microsoft.com/office/drawing/2014/main" id="{860C24B6-6B10-B90B-A1F9-2B0FC04D3744}"/>
              </a:ext>
            </a:extLst>
          </p:cNvPr>
          <p:cNvGraphicFramePr>
            <a:graphicFrameLocks noGrp="1"/>
          </p:cNvGraphicFramePr>
          <p:nvPr>
            <p:extLst>
              <p:ext uri="{D42A27DB-BD31-4B8C-83A1-F6EECF244321}">
                <p14:modId xmlns:p14="http://schemas.microsoft.com/office/powerpoint/2010/main" val="2510915925"/>
              </p:ext>
            </p:extLst>
          </p:nvPr>
        </p:nvGraphicFramePr>
        <p:xfrm>
          <a:off x="467134" y="4084637"/>
          <a:ext cx="9144000" cy="2362200"/>
        </p:xfrm>
        <a:graphic>
          <a:graphicData uri="http://schemas.openxmlformats.org/drawingml/2006/table">
            <a:tbl>
              <a:tblPr/>
              <a:tblGrid>
                <a:gridCol w="1807038">
                  <a:extLst>
                    <a:ext uri="{9D8B030D-6E8A-4147-A177-3AD203B41FA5}">
                      <a16:colId xmlns:a16="http://schemas.microsoft.com/office/drawing/2014/main" val="2800960830"/>
                    </a:ext>
                  </a:extLst>
                </a:gridCol>
                <a:gridCol w="1367908">
                  <a:extLst>
                    <a:ext uri="{9D8B030D-6E8A-4147-A177-3AD203B41FA5}">
                      <a16:colId xmlns:a16="http://schemas.microsoft.com/office/drawing/2014/main" val="3911447867"/>
                    </a:ext>
                  </a:extLst>
                </a:gridCol>
                <a:gridCol w="1958596">
                  <a:extLst>
                    <a:ext uri="{9D8B030D-6E8A-4147-A177-3AD203B41FA5}">
                      <a16:colId xmlns:a16="http://schemas.microsoft.com/office/drawing/2014/main" val="255560113"/>
                    </a:ext>
                  </a:extLst>
                </a:gridCol>
                <a:gridCol w="2393839">
                  <a:extLst>
                    <a:ext uri="{9D8B030D-6E8A-4147-A177-3AD203B41FA5}">
                      <a16:colId xmlns:a16="http://schemas.microsoft.com/office/drawing/2014/main" val="3207317357"/>
                    </a:ext>
                  </a:extLst>
                </a:gridCol>
                <a:gridCol w="1616619">
                  <a:extLst>
                    <a:ext uri="{9D8B030D-6E8A-4147-A177-3AD203B41FA5}">
                      <a16:colId xmlns:a16="http://schemas.microsoft.com/office/drawing/2014/main" val="2683683875"/>
                    </a:ext>
                  </a:extLst>
                </a:gridCol>
              </a:tblGrid>
              <a:tr h="308113">
                <a:tc>
                  <a:txBody>
                    <a:bodyPr/>
                    <a:lstStyle/>
                    <a:p>
                      <a:pPr algn="l" rtl="0" fontAlgn="ctr">
                        <a:buNone/>
                      </a:pPr>
                      <a:r>
                        <a:rPr lang="en-US" sz="1100" b="0" i="0" u="none" strike="noStrike" dirty="0">
                          <a:solidFill>
                            <a:srgbClr val="000000"/>
                          </a:solidFill>
                          <a:effectLst/>
                          <a:latin typeface="Century Gothic" panose="020B0502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UPLIFT (Tons)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DISCHARGE (Tons)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TRANSSHIPMENT (Tons)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ctr" rtl="0" fontAlgn="ctr">
                        <a:buNone/>
                      </a:pPr>
                      <a:r>
                        <a:rPr lang="en-US" sz="1400" b="1" i="0" u="none" strike="noStrike">
                          <a:solidFill>
                            <a:srgbClr val="000000"/>
                          </a:solidFill>
                          <a:effectLst/>
                          <a:latin typeface="Century Gothic" panose="020B0502020202020204" pitchFamily="34" charset="0"/>
                        </a:rPr>
                        <a:t>TTL (Tons)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4255252488"/>
                  </a:ext>
                </a:extLst>
              </a:tr>
              <a:tr h="341492">
                <a:tc>
                  <a:txBody>
                    <a:bodyPr/>
                    <a:lstStyle/>
                    <a:p>
                      <a:pPr algn="ctr" rtl="0" fontAlgn="ctr">
                        <a:buNone/>
                      </a:pPr>
                      <a:r>
                        <a:rPr lang="en-US" sz="1600" b="1" i="0" u="none" strike="noStrike" dirty="0">
                          <a:solidFill>
                            <a:srgbClr val="000000"/>
                          </a:solidFill>
                          <a:effectLst/>
                          <a:latin typeface="Century Gothic" panose="020B0502020202020204" pitchFamily="34" charset="0"/>
                        </a:rPr>
                        <a:t>2021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124,108.95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47,992.19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22,995.58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195,096.72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4049190832"/>
                  </a:ext>
                </a:extLst>
              </a:tr>
              <a:tr h="341492">
                <a:tc>
                  <a:txBody>
                    <a:bodyPr/>
                    <a:lstStyle/>
                    <a:p>
                      <a:pPr algn="ctr" rtl="0" fontAlgn="ctr">
                        <a:buNone/>
                      </a:pPr>
                      <a:r>
                        <a:rPr lang="en-US" sz="1600" b="1" i="0" u="none" strike="noStrike">
                          <a:solidFill>
                            <a:srgbClr val="000000"/>
                          </a:solidFill>
                          <a:effectLst/>
                          <a:latin typeface="Century Gothic" panose="020B0502020202020204" pitchFamily="34" charset="0"/>
                        </a:rPr>
                        <a:t>2022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108,068.53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38,054.26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24,871.77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170,994.56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98689003"/>
                  </a:ext>
                </a:extLst>
              </a:tr>
              <a:tr h="341492">
                <a:tc>
                  <a:txBody>
                    <a:bodyPr/>
                    <a:lstStyle/>
                    <a:p>
                      <a:pPr algn="ctr" rtl="0" fontAlgn="ctr">
                        <a:buNone/>
                      </a:pPr>
                      <a:r>
                        <a:rPr lang="en-US" sz="1600" b="1" i="0" u="none" strike="noStrike">
                          <a:solidFill>
                            <a:srgbClr val="000000"/>
                          </a:solidFill>
                          <a:effectLst/>
                          <a:latin typeface="Century Gothic" panose="020B0502020202020204" pitchFamily="34" charset="0"/>
                        </a:rPr>
                        <a:t>2023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98,785.92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34,896.95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25,243.73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158,926.60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37763580"/>
                  </a:ext>
                </a:extLst>
              </a:tr>
              <a:tr h="341492">
                <a:tc>
                  <a:txBody>
                    <a:bodyPr/>
                    <a:lstStyle/>
                    <a:p>
                      <a:pPr algn="ctr" rtl="0" fontAlgn="ctr">
                        <a:buNone/>
                      </a:pPr>
                      <a:r>
                        <a:rPr lang="en-US" sz="1600" b="1" i="0" u="none" strike="noStrike">
                          <a:solidFill>
                            <a:srgbClr val="000000"/>
                          </a:solidFill>
                          <a:effectLst/>
                          <a:latin typeface="Century Gothic" panose="020B0502020202020204" pitchFamily="34" charset="0"/>
                        </a:rPr>
                        <a:t>2024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119,853.22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45,095.67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27,525.23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192,474.12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2175481318"/>
                  </a:ext>
                </a:extLst>
              </a:tr>
              <a:tr h="341492">
                <a:tc>
                  <a:txBody>
                    <a:bodyPr/>
                    <a:lstStyle/>
                    <a:p>
                      <a:pPr algn="ctr" rtl="0" fontAlgn="ctr">
                        <a:buNone/>
                      </a:pPr>
                      <a:r>
                        <a:rPr lang="en-US" sz="1600" b="1" i="0" u="none" strike="noStrike">
                          <a:solidFill>
                            <a:srgbClr val="000000"/>
                          </a:solidFill>
                          <a:effectLst/>
                          <a:latin typeface="Century Gothic" panose="020B0502020202020204" pitchFamily="34" charset="0"/>
                        </a:rPr>
                        <a:t>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115,862.77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47,997.95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dirty="0">
                          <a:solidFill>
                            <a:srgbClr val="000000"/>
                          </a:solidFill>
                          <a:effectLst/>
                          <a:latin typeface="Century Gothic" panose="020B0502020202020204" pitchFamily="34" charset="0"/>
                        </a:rPr>
                        <a:t>26,393.90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0" i="0" u="none" strike="noStrike">
                          <a:solidFill>
                            <a:srgbClr val="000000"/>
                          </a:solidFill>
                          <a:effectLst/>
                          <a:latin typeface="Century Gothic" panose="020B0502020202020204" pitchFamily="34" charset="0"/>
                        </a:rPr>
                        <a:t>190,254.62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3291059657"/>
                  </a:ext>
                </a:extLst>
              </a:tr>
              <a:tr h="346627">
                <a:tc>
                  <a:txBody>
                    <a:bodyPr/>
                    <a:lstStyle/>
                    <a:p>
                      <a:pPr algn="ctr" rtl="0" fontAlgn="ctr">
                        <a:buNone/>
                      </a:pPr>
                      <a:r>
                        <a:rPr lang="en-US" sz="1600" b="1" i="0" u="none" strike="noStrike" dirty="0">
                          <a:solidFill>
                            <a:srgbClr val="000000"/>
                          </a:solidFill>
                          <a:effectLst/>
                          <a:latin typeface="Century Gothic" panose="020B0502020202020204" pitchFamily="34" charset="0"/>
                        </a:rPr>
                        <a:t>2026 (YTD Q2)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57,673.37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24,596.51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12,524.24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tc>
                  <a:txBody>
                    <a:bodyPr/>
                    <a:lstStyle/>
                    <a:p>
                      <a:pPr algn="r" rtl="0" fontAlgn="ctr">
                        <a:buNone/>
                      </a:pPr>
                      <a:r>
                        <a:rPr lang="en-US" sz="1400" b="1" i="0" u="none" strike="noStrike" dirty="0">
                          <a:solidFill>
                            <a:srgbClr val="000000"/>
                          </a:solidFill>
                          <a:effectLst/>
                          <a:latin typeface="Century Gothic" panose="020B0502020202020204" pitchFamily="34" charset="0"/>
                        </a:rPr>
                        <a:t>94,794.12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AAAA"/>
                    </a:solidFill>
                  </a:tcPr>
                </a:tc>
                <a:extLst>
                  <a:ext uri="{0D108BD9-81ED-4DB2-BD59-A6C34878D82A}">
                    <a16:rowId xmlns:a16="http://schemas.microsoft.com/office/drawing/2014/main" val="1503641285"/>
                  </a:ext>
                </a:extLst>
              </a:tr>
            </a:tbl>
          </a:graphicData>
        </a:graphic>
      </p:graphicFrame>
      <p:graphicFrame>
        <p:nvGraphicFramePr>
          <p:cNvPr id="5" name="Chart 4">
            <a:extLst>
              <a:ext uri="{FF2B5EF4-FFF2-40B4-BE49-F238E27FC236}">
                <a16:creationId xmlns:a16="http://schemas.microsoft.com/office/drawing/2014/main" id="{00000000-0008-0000-0300-00000B000000}"/>
              </a:ext>
            </a:extLst>
          </p:cNvPr>
          <p:cNvGraphicFramePr>
            <a:graphicFrameLocks/>
          </p:cNvGraphicFramePr>
          <p:nvPr>
            <p:extLst>
              <p:ext uri="{D42A27DB-BD31-4B8C-83A1-F6EECF244321}">
                <p14:modId xmlns:p14="http://schemas.microsoft.com/office/powerpoint/2010/main" val="2164097313"/>
              </p:ext>
            </p:extLst>
          </p:nvPr>
        </p:nvGraphicFramePr>
        <p:xfrm>
          <a:off x="467134" y="731838"/>
          <a:ext cx="9068978" cy="3200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794497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8313" y="0"/>
            <a:ext cx="9067800" cy="503237"/>
          </a:xfrm>
        </p:spPr>
        <p:txBody>
          <a:bodyPr>
            <a:normAutofit/>
          </a:bodyPr>
          <a:lstStyle/>
          <a:p>
            <a:pPr algn="ctr" eaLnBrk="1">
              <a:buClrTx/>
              <a:buFontTx/>
              <a:buNone/>
            </a:pPr>
            <a:r>
              <a:rPr lang="en-US" altLang="en-US" sz="2300" b="1" cap="none" dirty="0">
                <a:solidFill>
                  <a:srgbClr val="000000"/>
                </a:solidFill>
                <a:latin typeface="Arial" panose="020B0604020202020204" pitchFamily="34" charset="0"/>
                <a:cs typeface="Arial" panose="020B0604020202020204" pitchFamily="34" charset="0"/>
              </a:rPr>
              <a:t>Total Ocean Exports in TEUs Quarterly</a:t>
            </a:r>
          </a:p>
        </p:txBody>
      </p:sp>
      <p:sp>
        <p:nvSpPr>
          <p:cNvPr id="9" name="Rectangle 4"/>
          <p:cNvSpPr>
            <a:spLocks noChangeArrowheads="1"/>
          </p:cNvSpPr>
          <p:nvPr/>
        </p:nvSpPr>
        <p:spPr bwMode="auto">
          <a:xfrm>
            <a:off x="0" y="6437780"/>
            <a:ext cx="10080625" cy="1121895"/>
          </a:xfrm>
          <a:prstGeom prst="rect">
            <a:avLst/>
          </a:prstGeom>
          <a:noFill/>
          <a:ln w="9525" algn="ctr">
            <a:noFill/>
            <a:round/>
            <a:headEnd/>
            <a:tailEnd/>
          </a:ln>
        </p:spPr>
        <p:txBody>
          <a:bodyPr/>
          <a:lstStyle/>
          <a:p>
            <a:pPr marL="171450" indent="-171450">
              <a:buFont typeface="Arial" panose="020B0604020202020204" pitchFamily="34" charset="0"/>
              <a:buChar char="•"/>
            </a:pPr>
            <a:r>
              <a:rPr lang="en-US" sz="1600" dirty="0"/>
              <a:t>Q1 2026 Laden Ocean Export volumes recorded the second-highest first-quarter performance in the past four years, surpassed only by Q1 2022.</a:t>
            </a:r>
          </a:p>
          <a:p>
            <a:pPr marL="171450" indent="-171450">
              <a:buFont typeface="Arial" panose="020B0604020202020204" pitchFamily="34" charset="0"/>
              <a:buChar char="•"/>
            </a:pPr>
            <a:r>
              <a:rPr lang="en-US" sz="1600" dirty="0"/>
              <a:t>Q2 2026 Laden Ocean Export volumes reached 76,040 TEUs, recording the second-highest second-quarter performance in the past five years, surpassed only by Q2 2022.</a:t>
            </a:r>
            <a:endParaRPr lang="en-US" altLang="en-US" sz="1600" dirty="0"/>
          </a:p>
        </p:txBody>
      </p:sp>
      <p:graphicFrame>
        <p:nvGraphicFramePr>
          <p:cNvPr id="3" name="Table 2">
            <a:extLst>
              <a:ext uri="{FF2B5EF4-FFF2-40B4-BE49-F238E27FC236}">
                <a16:creationId xmlns:a16="http://schemas.microsoft.com/office/drawing/2014/main" id="{9F8F4C51-2634-F52E-DF50-F5FC6611912E}"/>
              </a:ext>
            </a:extLst>
          </p:cNvPr>
          <p:cNvGraphicFramePr>
            <a:graphicFrameLocks noGrp="1"/>
          </p:cNvGraphicFramePr>
          <p:nvPr>
            <p:extLst>
              <p:ext uri="{D42A27DB-BD31-4B8C-83A1-F6EECF244321}">
                <p14:modId xmlns:p14="http://schemas.microsoft.com/office/powerpoint/2010/main" val="2844441493"/>
              </p:ext>
            </p:extLst>
          </p:nvPr>
        </p:nvGraphicFramePr>
        <p:xfrm>
          <a:off x="468310" y="3932236"/>
          <a:ext cx="9143990" cy="2522895"/>
        </p:xfrm>
        <a:graphic>
          <a:graphicData uri="http://schemas.openxmlformats.org/drawingml/2006/table">
            <a:tbl>
              <a:tblPr/>
              <a:tblGrid>
                <a:gridCol w="1067280">
                  <a:extLst>
                    <a:ext uri="{9D8B030D-6E8A-4147-A177-3AD203B41FA5}">
                      <a16:colId xmlns:a16="http://schemas.microsoft.com/office/drawing/2014/main" val="1500884507"/>
                    </a:ext>
                  </a:extLst>
                </a:gridCol>
                <a:gridCol w="807671">
                  <a:extLst>
                    <a:ext uri="{9D8B030D-6E8A-4147-A177-3AD203B41FA5}">
                      <a16:colId xmlns:a16="http://schemas.microsoft.com/office/drawing/2014/main" val="3343786528"/>
                    </a:ext>
                  </a:extLst>
                </a:gridCol>
                <a:gridCol w="807671">
                  <a:extLst>
                    <a:ext uri="{9D8B030D-6E8A-4147-A177-3AD203B41FA5}">
                      <a16:colId xmlns:a16="http://schemas.microsoft.com/office/drawing/2014/main" val="2538216070"/>
                    </a:ext>
                  </a:extLst>
                </a:gridCol>
                <a:gridCol w="807671">
                  <a:extLst>
                    <a:ext uri="{9D8B030D-6E8A-4147-A177-3AD203B41FA5}">
                      <a16:colId xmlns:a16="http://schemas.microsoft.com/office/drawing/2014/main" val="1051330453"/>
                    </a:ext>
                  </a:extLst>
                </a:gridCol>
                <a:gridCol w="807671">
                  <a:extLst>
                    <a:ext uri="{9D8B030D-6E8A-4147-A177-3AD203B41FA5}">
                      <a16:colId xmlns:a16="http://schemas.microsoft.com/office/drawing/2014/main" val="3870480104"/>
                    </a:ext>
                  </a:extLst>
                </a:gridCol>
                <a:gridCol w="807671">
                  <a:extLst>
                    <a:ext uri="{9D8B030D-6E8A-4147-A177-3AD203B41FA5}">
                      <a16:colId xmlns:a16="http://schemas.microsoft.com/office/drawing/2014/main" val="1987684462"/>
                    </a:ext>
                  </a:extLst>
                </a:gridCol>
                <a:gridCol w="807671">
                  <a:extLst>
                    <a:ext uri="{9D8B030D-6E8A-4147-A177-3AD203B41FA5}">
                      <a16:colId xmlns:a16="http://schemas.microsoft.com/office/drawing/2014/main" val="516046585"/>
                    </a:ext>
                  </a:extLst>
                </a:gridCol>
                <a:gridCol w="807671">
                  <a:extLst>
                    <a:ext uri="{9D8B030D-6E8A-4147-A177-3AD203B41FA5}">
                      <a16:colId xmlns:a16="http://schemas.microsoft.com/office/drawing/2014/main" val="2032382185"/>
                    </a:ext>
                  </a:extLst>
                </a:gridCol>
                <a:gridCol w="807671">
                  <a:extLst>
                    <a:ext uri="{9D8B030D-6E8A-4147-A177-3AD203B41FA5}">
                      <a16:colId xmlns:a16="http://schemas.microsoft.com/office/drawing/2014/main" val="135482351"/>
                    </a:ext>
                  </a:extLst>
                </a:gridCol>
                <a:gridCol w="807671">
                  <a:extLst>
                    <a:ext uri="{9D8B030D-6E8A-4147-A177-3AD203B41FA5}">
                      <a16:colId xmlns:a16="http://schemas.microsoft.com/office/drawing/2014/main" val="2091220401"/>
                    </a:ext>
                  </a:extLst>
                </a:gridCol>
                <a:gridCol w="807671">
                  <a:extLst>
                    <a:ext uri="{9D8B030D-6E8A-4147-A177-3AD203B41FA5}">
                      <a16:colId xmlns:a16="http://schemas.microsoft.com/office/drawing/2014/main" val="2285088306"/>
                    </a:ext>
                  </a:extLst>
                </a:gridCol>
              </a:tblGrid>
              <a:tr h="357935">
                <a:tc rowSpan="2">
                  <a:txBody>
                    <a:bodyPr/>
                    <a:lstStyle/>
                    <a:p>
                      <a:pPr algn="l" fontAlgn="b">
                        <a:buNone/>
                      </a:pPr>
                      <a:r>
                        <a:rPr lang="en-US" sz="18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l" rtl="0" fontAlgn="ctr">
                        <a:buNone/>
                      </a:pPr>
                      <a:r>
                        <a:rPr lang="en-US" sz="1400" b="1"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l" rtl="0" fontAlgn="ctr">
                        <a:buNone/>
                      </a:pPr>
                      <a:r>
                        <a:rPr lang="en-US" sz="1400" b="1"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l" rtl="0" fontAlgn="ctr">
                        <a:buNone/>
                      </a:pPr>
                      <a:r>
                        <a:rPr lang="en-US" sz="1400" b="1"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l" rtl="0" fontAlgn="ctr">
                        <a:buNone/>
                      </a:pPr>
                      <a:r>
                        <a:rPr lang="en-US" sz="1400" b="1"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400" b="1" i="0" u="none" strike="noStrike">
                          <a:solidFill>
                            <a:srgbClr val="000000"/>
                          </a:solidFill>
                          <a:effectLst/>
                          <a:latin typeface="Century Gothic" panose="020B0502020202020204" pitchFamily="34" charset="0"/>
                        </a:rPr>
                        <a:t>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l" rtl="0" fontAlgn="ctr">
                        <a:buNone/>
                      </a:pPr>
                      <a:r>
                        <a:rPr lang="en-US" sz="1400" b="1"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1967026926"/>
                  </a:ext>
                </a:extLst>
              </a:tr>
              <a:tr h="357935">
                <a:tc vMerge="1">
                  <a:txBody>
                    <a:bodyPr/>
                    <a:lstStyle/>
                    <a:p>
                      <a:endParaRPr lang="en-US"/>
                    </a:p>
                  </a:txBody>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Laden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rtl="0" fontAlgn="ctr">
                        <a:buNone/>
                      </a:pPr>
                      <a:r>
                        <a:rPr lang="en-US" sz="1200" b="1" i="0" u="none" strike="noStrike">
                          <a:solidFill>
                            <a:srgbClr val="000000"/>
                          </a:solidFill>
                          <a:effectLst/>
                          <a:latin typeface="Century Gothic" panose="020B0502020202020204" pitchFamily="34" charset="0"/>
                        </a:rPr>
                        <a:t>Empty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430383795"/>
                  </a:ext>
                </a:extLst>
              </a:tr>
              <a:tr h="357935">
                <a:tc>
                  <a:txBody>
                    <a:bodyPr/>
                    <a:lstStyle/>
                    <a:p>
                      <a:pPr algn="ctr" rtl="0" fontAlgn="ctr">
                        <a:buNone/>
                      </a:pPr>
                      <a:r>
                        <a:rPr lang="en-US" sz="1200" b="1" i="0" u="none" strike="noStrike">
                          <a:solidFill>
                            <a:srgbClr val="000000"/>
                          </a:solidFill>
                          <a:effectLst/>
                          <a:latin typeface="Century Gothic" panose="020B0502020202020204" pitchFamily="34" charset="0"/>
                        </a:rPr>
                        <a:t>1st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79,059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80,554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65,424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47,247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76,446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59,134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74,461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91,543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77,179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94,931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1467000221"/>
                  </a:ext>
                </a:extLst>
              </a:tr>
              <a:tr h="357935">
                <a:tc>
                  <a:txBody>
                    <a:bodyPr/>
                    <a:lstStyle/>
                    <a:p>
                      <a:pPr algn="ctr" rtl="0" fontAlgn="ctr">
                        <a:buNone/>
                      </a:pPr>
                      <a:r>
                        <a:rPr lang="en-US" sz="1200" b="1" i="0" u="none" strike="noStrike">
                          <a:solidFill>
                            <a:srgbClr val="000000"/>
                          </a:solidFill>
                          <a:effectLst/>
                          <a:latin typeface="Century Gothic" panose="020B0502020202020204" pitchFamily="34" charset="0"/>
                        </a:rPr>
                        <a:t>2nd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77,751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55,535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68,502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44,704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70,028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60,375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73,219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74,765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76,040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96,535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813566059"/>
                  </a:ext>
                </a:extLst>
              </a:tr>
              <a:tr h="357935">
                <a:tc>
                  <a:txBody>
                    <a:bodyPr/>
                    <a:lstStyle/>
                    <a:p>
                      <a:pPr algn="ctr" rtl="0" fontAlgn="ctr">
                        <a:buNone/>
                      </a:pPr>
                      <a:r>
                        <a:rPr lang="en-US" sz="1200" b="1" i="0" u="none" strike="noStrike">
                          <a:solidFill>
                            <a:srgbClr val="000000"/>
                          </a:solidFill>
                          <a:effectLst/>
                          <a:latin typeface="Century Gothic" panose="020B0502020202020204" pitchFamily="34" charset="0"/>
                        </a:rPr>
                        <a:t>3rd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77,143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36,462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78,140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52,376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80,156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74,505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84,438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84,212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1509472344"/>
                  </a:ext>
                </a:extLst>
              </a:tr>
              <a:tr h="357935">
                <a:tc>
                  <a:txBody>
                    <a:bodyPr/>
                    <a:lstStyle/>
                    <a:p>
                      <a:pPr algn="ctr" rtl="0" fontAlgn="ctr">
                        <a:buNone/>
                      </a:pPr>
                      <a:r>
                        <a:rPr lang="en-US" sz="1200" b="1" i="0" u="none" strike="noStrike">
                          <a:solidFill>
                            <a:srgbClr val="000000"/>
                          </a:solidFill>
                          <a:effectLst/>
                          <a:latin typeface="Century Gothic" panose="020B0502020202020204" pitchFamily="34" charset="0"/>
                        </a:rPr>
                        <a:t>4th Quarter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67,494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47,892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68,423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67,138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73,993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79,664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76,825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100,010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dirty="0">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2629599985"/>
                  </a:ext>
                </a:extLst>
              </a:tr>
              <a:tr h="357935">
                <a:tc>
                  <a:txBody>
                    <a:bodyPr/>
                    <a:lstStyle/>
                    <a:p>
                      <a:pPr algn="ctr" rtl="0" fontAlgn="ctr">
                        <a:buNone/>
                      </a:pPr>
                      <a:r>
                        <a:rPr lang="en-US" sz="1200" b="1" i="0" u="none" strike="noStrike" dirty="0">
                          <a:solidFill>
                            <a:srgbClr val="FF0000"/>
                          </a:solidFill>
                          <a:effectLst/>
                          <a:latin typeface="Century Gothic" panose="020B0502020202020204" pitchFamily="34" charset="0"/>
                        </a:rPr>
                        <a:t>TOTAL (2026 YTD Q2)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301,447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220,443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280,489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211,465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300,623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273,678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308,943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a:solidFill>
                            <a:srgbClr val="FF0000"/>
                          </a:solidFill>
                          <a:effectLst/>
                          <a:latin typeface="Century Gothic" panose="020B0502020202020204" pitchFamily="34" charset="0"/>
                        </a:rPr>
                        <a:t>350,530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153,219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r" rtl="0" fontAlgn="ctr">
                        <a:buNone/>
                      </a:pPr>
                      <a:r>
                        <a:rPr lang="en-US" sz="1200" b="1" i="0" u="none" strike="noStrike" dirty="0">
                          <a:solidFill>
                            <a:srgbClr val="FF0000"/>
                          </a:solidFill>
                          <a:effectLst/>
                          <a:latin typeface="Century Gothic" panose="020B0502020202020204" pitchFamily="34" charset="0"/>
                        </a:rPr>
                        <a:t>191,466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145196325"/>
                  </a:ext>
                </a:extLst>
              </a:tr>
            </a:tbl>
          </a:graphicData>
        </a:graphic>
      </p:graphicFrame>
      <p:graphicFrame>
        <p:nvGraphicFramePr>
          <p:cNvPr id="4" name="Chart 3">
            <a:extLst>
              <a:ext uri="{FF2B5EF4-FFF2-40B4-BE49-F238E27FC236}">
                <a16:creationId xmlns:a16="http://schemas.microsoft.com/office/drawing/2014/main" id="{00000000-0008-0000-0400-00000C000000}"/>
              </a:ext>
            </a:extLst>
          </p:cNvPr>
          <p:cNvGraphicFramePr>
            <a:graphicFrameLocks/>
          </p:cNvGraphicFramePr>
          <p:nvPr>
            <p:extLst>
              <p:ext uri="{D42A27DB-BD31-4B8C-83A1-F6EECF244321}">
                <p14:modId xmlns:p14="http://schemas.microsoft.com/office/powerpoint/2010/main" val="367137441"/>
              </p:ext>
            </p:extLst>
          </p:nvPr>
        </p:nvGraphicFramePr>
        <p:xfrm>
          <a:off x="468310" y="503237"/>
          <a:ext cx="9143990" cy="3276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82000831"/>
      </p:ext>
    </p:extLst>
  </p:cSld>
  <p:clrMapOvr>
    <a:masterClrMapping/>
  </p:clrMapOvr>
  <p:transition spd="slow">
    <p:push dir="u"/>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0.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11.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12.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13.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2.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3.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4.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5.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6.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7.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8.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ppt/theme/themeOverride9.xml><?xml version="1.0" encoding="utf-8"?>
<a:themeOverride xmlns:a="http://schemas.openxmlformats.org/drawingml/2006/main">
  <a:clrScheme name="Office 2013 -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Override>
</file>

<file path=docMetadata/LabelInfo.xml><?xml version="1.0" encoding="utf-8"?>
<clbl:labelList xmlns:clbl="http://schemas.microsoft.com/office/2020/mipLabelMetadata">
  <clbl:label id="{736915f3-2f02-4945-8997-f2963298db46}" enabled="1" method="Standard" siteId="{cd99fef8-1cd3-4a2a-9bdf-15531181d65e}" removed="0"/>
</clbl:labelList>
</file>

<file path=docProps/app.xml><?xml version="1.0" encoding="utf-8"?>
<Properties xmlns="http://schemas.openxmlformats.org/officeDocument/2006/extended-properties" xmlns:vt="http://schemas.openxmlformats.org/officeDocument/2006/docPropsVTypes">
  <Template/>
  <TotalTime>2294</TotalTime>
  <Words>1429</Words>
  <Application>Microsoft Office PowerPoint</Application>
  <PresentationFormat>Custom</PresentationFormat>
  <Paragraphs>662</Paragraphs>
  <Slides>15</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Aptos</vt:lpstr>
      <vt:lpstr>Aptos Display</vt:lpstr>
      <vt:lpstr>Arial</vt:lpstr>
      <vt:lpstr>Calibri</vt:lpstr>
      <vt:lpstr>Century Gothic</vt:lpstr>
      <vt:lpstr>Times New Roman</vt:lpstr>
      <vt:lpstr>Wingdings</vt:lpstr>
      <vt:lpstr>Office Theme</vt:lpstr>
      <vt:lpstr>PowerPoint Presentation</vt:lpstr>
      <vt:lpstr>PowerPoint Presentation</vt:lpstr>
      <vt:lpstr>Total Air Exports (In Tons) Month on Month</vt:lpstr>
      <vt:lpstr>PowerPoint Presentation</vt:lpstr>
      <vt:lpstr>PowerPoint Presentation</vt:lpstr>
      <vt:lpstr>PowerPoint Presentation</vt:lpstr>
      <vt:lpstr>PowerPoint Presentation</vt:lpstr>
      <vt:lpstr>Air Freight Throughput (Exports, Imports &amp; UL-Transshipments)  in Ton’s Yearly</vt:lpstr>
      <vt:lpstr>Total Ocean Exports in TEUs Quarterly</vt:lpstr>
      <vt:lpstr>Total Ocean Exports in TEUs Yearly</vt:lpstr>
      <vt:lpstr>Total Ocean imports In TEUs Quarterly</vt:lpstr>
      <vt:lpstr>Total Ocean Imports in TEUs Yearly</vt:lpstr>
      <vt:lpstr>Total Ocean Transshipments in TEUs Month On Month</vt:lpstr>
      <vt:lpstr>Total Ocean Transshipments in TEUs Quarterly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Firnas Fazal</cp:lastModifiedBy>
  <cp:revision>71</cp:revision>
  <dcterms:created xsi:type="dcterms:W3CDTF">2012-10-31T07:56:12Z</dcterms:created>
  <dcterms:modified xsi:type="dcterms:W3CDTF">2026-08-12T05:27:30Z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36915f3-2f02-4945-8997-f2963298db46_Enabled">
    <vt:lpwstr>true</vt:lpwstr>
  </property>
  <property fmtid="{D5CDD505-2E9C-101B-9397-08002B2CF9AE}" pid="3" name="MSIP_Label_736915f3-2f02-4945-8997-f2963298db46_SetDate">
    <vt:lpwstr>2023-07-16T15:15:43Z</vt:lpwstr>
  </property>
  <property fmtid="{D5CDD505-2E9C-101B-9397-08002B2CF9AE}" pid="4" name="MSIP_Label_736915f3-2f02-4945-8997-f2963298db46_Method">
    <vt:lpwstr>Standard</vt:lpwstr>
  </property>
  <property fmtid="{D5CDD505-2E9C-101B-9397-08002B2CF9AE}" pid="5" name="MSIP_Label_736915f3-2f02-4945-8997-f2963298db46_Name">
    <vt:lpwstr>Internal</vt:lpwstr>
  </property>
  <property fmtid="{D5CDD505-2E9C-101B-9397-08002B2CF9AE}" pid="6" name="MSIP_Label_736915f3-2f02-4945-8997-f2963298db46_SiteId">
    <vt:lpwstr>cd99fef8-1cd3-4a2a-9bdf-15531181d65e</vt:lpwstr>
  </property>
  <property fmtid="{D5CDD505-2E9C-101B-9397-08002B2CF9AE}" pid="7" name="MSIP_Label_736915f3-2f02-4945-8997-f2963298db46_ActionId">
    <vt:lpwstr>a7460c97-0f5a-415e-9fcc-68a83d7906ea</vt:lpwstr>
  </property>
  <property fmtid="{D5CDD505-2E9C-101B-9397-08002B2CF9AE}" pid="8" name="MSIP_Label_736915f3-2f02-4945-8997-f2963298db46_ContentBits">
    <vt:lpwstr>1</vt:lpwstr>
  </property>
  <property fmtid="{D5CDD505-2E9C-101B-9397-08002B2CF9AE}" pid="9" name="ClassificationContentMarkingHeaderLocations">
    <vt:lpwstr>Slice:13</vt:lpwstr>
  </property>
  <property fmtid="{D5CDD505-2E9C-101B-9397-08002B2CF9AE}" pid="10" name="ClassificationContentMarkingHeaderText">
    <vt:lpwstr>FOR INTERNAL USE</vt:lpwstr>
  </property>
  <property fmtid="{D5CDD505-2E9C-101B-9397-08002B2CF9AE}" pid="11" name="MSIP_Label_1ecd75f0-2b77-4490-8106-e51f8ef2d641_Enabled">
    <vt:lpwstr>true</vt:lpwstr>
  </property>
  <property fmtid="{D5CDD505-2E9C-101B-9397-08002B2CF9AE}" pid="12" name="MSIP_Label_1ecd75f0-2b77-4490-8106-e51f8ef2d641_SetDate">
    <vt:lpwstr>2025-08-06T17:26:10Z</vt:lpwstr>
  </property>
  <property fmtid="{D5CDD505-2E9C-101B-9397-08002B2CF9AE}" pid="13" name="MSIP_Label_1ecd75f0-2b77-4490-8106-e51f8ef2d641_Method">
    <vt:lpwstr>Standard</vt:lpwstr>
  </property>
  <property fmtid="{D5CDD505-2E9C-101B-9397-08002B2CF9AE}" pid="14" name="MSIP_Label_1ecd75f0-2b77-4490-8106-e51f8ef2d641_Name">
    <vt:lpwstr>PublicGeneral</vt:lpwstr>
  </property>
  <property fmtid="{D5CDD505-2E9C-101B-9397-08002B2CF9AE}" pid="15" name="MSIP_Label_1ecd75f0-2b77-4490-8106-e51f8ef2d641_SiteId">
    <vt:lpwstr>fa1136a2-7a69-46d3-a2b6-b805b15f63fd</vt:lpwstr>
  </property>
  <property fmtid="{D5CDD505-2E9C-101B-9397-08002B2CF9AE}" pid="16" name="MSIP_Label_1ecd75f0-2b77-4490-8106-e51f8ef2d641_ActionId">
    <vt:lpwstr>1d13f5b3-fcbc-46e6-a5dd-4ed5a85e4572</vt:lpwstr>
  </property>
  <property fmtid="{D5CDD505-2E9C-101B-9397-08002B2CF9AE}" pid="17" name="MSIP_Label_1ecd75f0-2b77-4490-8106-e51f8ef2d641_ContentBits">
    <vt:lpwstr>0</vt:lpwstr>
  </property>
  <property fmtid="{D5CDD505-2E9C-101B-9397-08002B2CF9AE}" pid="18" name="MSIP_Label_1ecd75f0-2b77-4490-8106-e51f8ef2d641_Tag">
    <vt:lpwstr>10, 3, 0, 1</vt:lpwstr>
  </property>
</Properties>
</file>